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6" r:id="rId2"/>
    <p:sldId id="257" r:id="rId3"/>
    <p:sldId id="258" r:id="rId4"/>
    <p:sldId id="259" r:id="rId5"/>
    <p:sldId id="260" r:id="rId6"/>
    <p:sldId id="261" r:id="rId7"/>
    <p:sldId id="264" r:id="rId8"/>
    <p:sldId id="262" r:id="rId9"/>
    <p:sldId id="263" r:id="rId10"/>
    <p:sldId id="266" r:id="rId11"/>
    <p:sldId id="267" r:id="rId12"/>
    <p:sldId id="268" r:id="rId13"/>
    <p:sldId id="269" r:id="rId14"/>
    <p:sldId id="270" r:id="rId15"/>
    <p:sldId id="271" r:id="rId16"/>
    <p:sldId id="272" r:id="rId17"/>
    <p:sldId id="273" r:id="rId18"/>
    <p:sldId id="332" r:id="rId19"/>
    <p:sldId id="331" r:id="rId20"/>
    <p:sldId id="333" r:id="rId21"/>
    <p:sldId id="274" r:id="rId22"/>
    <p:sldId id="275" r:id="rId23"/>
    <p:sldId id="276" r:id="rId24"/>
    <p:sldId id="277" r:id="rId25"/>
    <p:sldId id="278" r:id="rId26"/>
    <p:sldId id="279" r:id="rId27"/>
    <p:sldId id="280" r:id="rId28"/>
    <p:sldId id="334" r:id="rId29"/>
    <p:sldId id="335" r:id="rId30"/>
    <p:sldId id="336" r:id="rId31"/>
    <p:sldId id="337"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21" r:id="rId66"/>
    <p:sldId id="320" r:id="rId67"/>
    <p:sldId id="314" r:id="rId68"/>
    <p:sldId id="315" r:id="rId69"/>
    <p:sldId id="322" r:id="rId70"/>
    <p:sldId id="316" r:id="rId71"/>
    <p:sldId id="323" r:id="rId72"/>
    <p:sldId id="324" r:id="rId73"/>
    <p:sldId id="325" r:id="rId74"/>
    <p:sldId id="326" r:id="rId75"/>
    <p:sldId id="327" r:id="rId76"/>
    <p:sldId id="317" r:id="rId77"/>
    <p:sldId id="318" r:id="rId78"/>
    <p:sldId id="328" r:id="rId79"/>
    <p:sldId id="329" r:id="rId80"/>
    <p:sldId id="330" r:id="rId81"/>
    <p:sldId id="319"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van Divya" initials="CD" lastIdx="1" clrIdx="0">
    <p:extLst>
      <p:ext uri="{19B8F6BF-5375-455C-9EA6-DF929625EA0E}">
        <p15:presenceInfo xmlns:p15="http://schemas.microsoft.com/office/powerpoint/2012/main" userId="S::divya.chavan@tieto.com::f31d60ad-2b7d-4290-98af-95224cf71d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0" d="100"/>
          <a:sy n="90"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EC2F101-E7F3-47B7-89AB-59A6C06BA5C6}" type="datetimeFigureOut">
              <a:rPr lang="en-US" smtClean="0"/>
              <a:t>12/19/2019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2261969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2F101-E7F3-47B7-89AB-59A6C06BA5C6}" type="datetimeFigureOut">
              <a:rPr lang="en-US" smtClean="0"/>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4045301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EC2F101-E7F3-47B7-89AB-59A6C06BA5C6}" type="datetimeFigureOut">
              <a:rPr lang="en-US" smtClean="0"/>
              <a:t>12/19/2019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1274319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EC2F101-E7F3-47B7-89AB-59A6C06BA5C6}" type="datetimeFigureOut">
              <a:rPr lang="en-US" smtClean="0"/>
              <a:t>12/19/2019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2C0D49F-339A-44D2-9DDD-82293827A60A}"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8402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EC2F101-E7F3-47B7-89AB-59A6C06BA5C6}" type="datetimeFigureOut">
              <a:rPr lang="en-US" smtClean="0"/>
              <a:t>12/19/2019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1322559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C2F101-E7F3-47B7-89AB-59A6C06BA5C6}" type="datetimeFigureOut">
              <a:rPr lang="en-US" smtClean="0"/>
              <a:t>12/19/2019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170552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C2F101-E7F3-47B7-89AB-59A6C06BA5C6}" type="datetimeFigureOut">
              <a:rPr lang="en-US" smtClean="0"/>
              <a:t>12/19/2019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1092327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2F101-E7F3-47B7-89AB-59A6C06BA5C6}"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3462128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EC2F101-E7F3-47B7-89AB-59A6C06BA5C6}" type="datetimeFigureOut">
              <a:rPr lang="en-US" smtClean="0"/>
              <a:t>12/19/2019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3481335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2F101-E7F3-47B7-89AB-59A6C06BA5C6}" type="datetimeFigureOut">
              <a:rPr lang="en-US" smtClean="0"/>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2681399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EC2F101-E7F3-47B7-89AB-59A6C06BA5C6}" type="datetimeFigureOut">
              <a:rPr lang="en-US" smtClean="0"/>
              <a:t>12/19/2019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3118447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2F101-E7F3-47B7-89AB-59A6C06BA5C6}" type="datetimeFigureOut">
              <a:rPr lang="en-US" smtClean="0"/>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403612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2F101-E7F3-47B7-89AB-59A6C06BA5C6}" type="datetimeFigureOut">
              <a:rPr lang="en-US" smtClean="0"/>
              <a:t>12/19/2019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933781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2F101-E7F3-47B7-89AB-59A6C06BA5C6}" type="datetimeFigureOut">
              <a:rPr lang="en-US" smtClean="0"/>
              <a:t>12/19/2019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3607622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2F101-E7F3-47B7-89AB-59A6C06BA5C6}" type="datetimeFigureOut">
              <a:rPr lang="en-US" smtClean="0"/>
              <a:t>12/19/2019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3287006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2F101-E7F3-47B7-89AB-59A6C06BA5C6}" type="datetimeFigureOut">
              <a:rPr lang="en-US" smtClean="0"/>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1796219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2F101-E7F3-47B7-89AB-59A6C06BA5C6}" type="datetimeFigureOut">
              <a:rPr lang="en-US" smtClean="0"/>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C0D49F-339A-44D2-9DDD-82293827A60A}" type="slidenum">
              <a:rPr lang="en-US" smtClean="0"/>
              <a:t>‹#›</a:t>
            </a:fld>
            <a:endParaRPr lang="en-US"/>
          </a:p>
        </p:txBody>
      </p:sp>
    </p:spTree>
    <p:extLst>
      <p:ext uri="{BB962C8B-B14F-4D97-AF65-F5344CB8AC3E}">
        <p14:creationId xmlns:p14="http://schemas.microsoft.com/office/powerpoint/2010/main" val="514297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EC2F101-E7F3-47B7-89AB-59A6C06BA5C6}" type="datetimeFigureOut">
              <a:rPr lang="en-US" smtClean="0"/>
              <a:t>12/19/2019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2C0D49F-339A-44D2-9DDD-82293827A60A}" type="slidenum">
              <a:rPr lang="en-US" smtClean="0"/>
              <a:t>‹#›</a:t>
            </a:fld>
            <a:endParaRPr lang="en-US"/>
          </a:p>
        </p:txBody>
      </p:sp>
    </p:spTree>
    <p:extLst>
      <p:ext uri="{BB962C8B-B14F-4D97-AF65-F5344CB8AC3E}">
        <p14:creationId xmlns:p14="http://schemas.microsoft.com/office/powerpoint/2010/main" val="376129653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hyperlink" Target="https://azure.microsoft.com/blog/" TargetMode="External"/><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hyperlink" Target="https://azure.microsoft.com/update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66DC-414D-41FC-A0D0-BD636BEEAA12}"/>
              </a:ext>
            </a:extLst>
          </p:cNvPr>
          <p:cNvSpPr>
            <a:spLocks noGrp="1"/>
          </p:cNvSpPr>
          <p:nvPr>
            <p:ph type="ctrTitle"/>
          </p:nvPr>
        </p:nvSpPr>
        <p:spPr/>
        <p:txBody>
          <a:bodyPr>
            <a:normAutofit fontScale="90000"/>
          </a:bodyPr>
          <a:lstStyle/>
          <a:p>
            <a:r>
              <a:rPr lang="en-US" dirty="0"/>
              <a:t>Microsoft Azure: The Big Picture</a:t>
            </a:r>
            <a:br>
              <a:rPr lang="en-US" dirty="0"/>
            </a:br>
            <a:endParaRPr lang="en-US" dirty="0"/>
          </a:p>
        </p:txBody>
      </p:sp>
      <p:sp>
        <p:nvSpPr>
          <p:cNvPr id="3" name="Subtitle 2">
            <a:extLst>
              <a:ext uri="{FF2B5EF4-FFF2-40B4-BE49-F238E27FC236}">
                <a16:creationId xmlns:a16="http://schemas.microsoft.com/office/drawing/2014/main" id="{0E698197-B5D9-49BC-A466-1D5E118553CC}"/>
              </a:ext>
            </a:extLst>
          </p:cNvPr>
          <p:cNvSpPr>
            <a:spLocks noGrp="1"/>
          </p:cNvSpPr>
          <p:nvPr>
            <p:ph type="subTitle" idx="1"/>
          </p:nvPr>
        </p:nvSpPr>
        <p:spPr/>
        <p:txBody>
          <a:bodyPr>
            <a:noAutofit/>
          </a:bodyPr>
          <a:lstStyle/>
          <a:p>
            <a:r>
              <a:rPr lang="en-US" sz="2400" dirty="0"/>
              <a:t>By Divya Chavan</a:t>
            </a:r>
          </a:p>
          <a:p>
            <a:endParaRPr lang="en-US" sz="2400" dirty="0"/>
          </a:p>
          <a:p>
            <a:endParaRPr lang="en-US" sz="2400" dirty="0"/>
          </a:p>
          <a:p>
            <a:r>
              <a:rPr lang="en-US" sz="1600" dirty="0"/>
              <a:t>Originally Created by Matt Milner</a:t>
            </a:r>
          </a:p>
          <a:p>
            <a:r>
              <a:rPr lang="en-US" sz="1600" dirty="0"/>
              <a:t>Source: </a:t>
            </a:r>
            <a:r>
              <a:rPr lang="en-US" sz="1600" dirty="0" err="1"/>
              <a:t>PluralSight</a:t>
            </a:r>
            <a:endParaRPr lang="en-US" sz="1600" dirty="0"/>
          </a:p>
        </p:txBody>
      </p:sp>
    </p:spTree>
    <p:extLst>
      <p:ext uri="{BB962C8B-B14F-4D97-AF65-F5344CB8AC3E}">
        <p14:creationId xmlns:p14="http://schemas.microsoft.com/office/powerpoint/2010/main" val="681193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6890-F1EE-403F-9810-F8DF3F4A015C}"/>
              </a:ext>
            </a:extLst>
          </p:cNvPr>
          <p:cNvSpPr>
            <a:spLocks noGrp="1"/>
          </p:cNvSpPr>
          <p:nvPr>
            <p:ph type="title"/>
          </p:nvPr>
        </p:nvSpPr>
        <p:spPr/>
        <p:txBody>
          <a:bodyPr>
            <a:normAutofit fontScale="90000"/>
          </a:bodyPr>
          <a:lstStyle/>
          <a:p>
            <a:r>
              <a:rPr lang="en-US" b="1" dirty="0"/>
              <a:t>3. Running Code in Azure: Compute:</a:t>
            </a:r>
            <a:br>
              <a:rPr lang="en-US" b="1" dirty="0"/>
            </a:br>
            <a:r>
              <a:rPr lang="en-US" sz="2000" b="1" dirty="0"/>
              <a:t>a. Running code: Compute</a:t>
            </a:r>
          </a:p>
        </p:txBody>
      </p:sp>
      <p:pic>
        <p:nvPicPr>
          <p:cNvPr id="4" name="Content Placeholder 3">
            <a:extLst>
              <a:ext uri="{FF2B5EF4-FFF2-40B4-BE49-F238E27FC236}">
                <a16:creationId xmlns:a16="http://schemas.microsoft.com/office/drawing/2014/main" id="{F0CC39EC-2778-4AE4-AF49-CB83D81A9F5A}"/>
              </a:ext>
            </a:extLst>
          </p:cNvPr>
          <p:cNvPicPr>
            <a:picLocks noGrp="1" noChangeAspect="1"/>
          </p:cNvPicPr>
          <p:nvPr>
            <p:ph idx="1"/>
          </p:nvPr>
        </p:nvPicPr>
        <p:blipFill>
          <a:blip r:embed="rId2"/>
          <a:stretch>
            <a:fillRect/>
          </a:stretch>
        </p:blipFill>
        <p:spPr>
          <a:xfrm>
            <a:off x="4995863" y="1663813"/>
            <a:ext cx="6510337" cy="3636736"/>
          </a:xfrm>
          <a:prstGeom prst="rect">
            <a:avLst/>
          </a:prstGeom>
        </p:spPr>
      </p:pic>
      <p:sp>
        <p:nvSpPr>
          <p:cNvPr id="3" name="Text Placeholder 2">
            <a:extLst>
              <a:ext uri="{FF2B5EF4-FFF2-40B4-BE49-F238E27FC236}">
                <a16:creationId xmlns:a16="http://schemas.microsoft.com/office/drawing/2014/main" id="{090A10F3-5B27-45D9-8BAC-EF7D934C6E52}"/>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CPU and the memory that is use to run application code, whether in a form of Virtual Machine or choosing particular scale size or a service such as app service which can host your web application.</a:t>
            </a:r>
          </a:p>
        </p:txBody>
      </p:sp>
    </p:spTree>
    <p:extLst>
      <p:ext uri="{BB962C8B-B14F-4D97-AF65-F5344CB8AC3E}">
        <p14:creationId xmlns:p14="http://schemas.microsoft.com/office/powerpoint/2010/main" val="2806224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EACD0-C198-4206-8912-1FB6AC58F4E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A9E1BD2-18E4-4C20-8F68-F258F33A4809}"/>
              </a:ext>
            </a:extLst>
          </p:cNvPr>
          <p:cNvPicPr>
            <a:picLocks noGrp="1" noChangeAspect="1"/>
          </p:cNvPicPr>
          <p:nvPr>
            <p:ph idx="1"/>
          </p:nvPr>
        </p:nvPicPr>
        <p:blipFill>
          <a:blip r:embed="rId2"/>
          <a:stretch>
            <a:fillRect/>
          </a:stretch>
        </p:blipFill>
        <p:spPr>
          <a:xfrm>
            <a:off x="4995863" y="1817786"/>
            <a:ext cx="6510337" cy="3328791"/>
          </a:xfrm>
          <a:prstGeom prst="rect">
            <a:avLst/>
          </a:prstGeom>
        </p:spPr>
      </p:pic>
      <p:sp>
        <p:nvSpPr>
          <p:cNvPr id="5" name="Text Placeholder 4">
            <a:extLst>
              <a:ext uri="{FF2B5EF4-FFF2-40B4-BE49-F238E27FC236}">
                <a16:creationId xmlns:a16="http://schemas.microsoft.com/office/drawing/2014/main" id="{CF89CBAC-DDC1-4B6C-9FF4-3D72B6283AFC}"/>
              </a:ext>
            </a:extLst>
          </p:cNvPr>
          <p:cNvSpPr>
            <a:spLocks noGrp="1"/>
          </p:cNvSpPr>
          <p:nvPr>
            <p:ph type="body" sz="half" idx="2"/>
          </p:nvPr>
        </p:nvSpPr>
        <p:spPr/>
        <p:txBody>
          <a:bodyPr>
            <a:normAutofit fontScale="77500" lnSpcReduction="20000"/>
          </a:bodyPr>
          <a:lstStyle/>
          <a:p>
            <a:pPr marL="285750" indent="-285750">
              <a:buFont typeface="Arial" panose="020B0604020202020204" pitchFamily="34" charset="0"/>
              <a:buChar char="•"/>
            </a:pPr>
            <a:r>
              <a:rPr lang="en-US" dirty="0"/>
              <a:t>At high level, there are,</a:t>
            </a:r>
          </a:p>
          <a:p>
            <a:pPr marL="342900" indent="-342900">
              <a:buAutoNum type="arabicPeriod"/>
            </a:pPr>
            <a:r>
              <a:rPr lang="en-US" dirty="0"/>
              <a:t>Virtual Machines - In computing, a virtual machine is an emulation of a computer system</a:t>
            </a:r>
          </a:p>
          <a:p>
            <a:pPr marL="342900" indent="-342900">
              <a:buAutoNum type="arabicPeriod"/>
            </a:pPr>
            <a:r>
              <a:rPr lang="en-US" dirty="0"/>
              <a:t>App Services - Microsoft Azure Web Sites is a cloud computing based platform for hosting websites, created and operated by Microsoft.</a:t>
            </a:r>
            <a:endParaRPr lang="en-US" u="sng" dirty="0"/>
          </a:p>
          <a:p>
            <a:pPr marL="342900" indent="-342900">
              <a:buAutoNum type="arabicPeriod"/>
            </a:pPr>
            <a:r>
              <a:rPr lang="en-US" dirty="0"/>
              <a:t>Containers - A container is a standard unit of software that packages up code and all its dependencies so the application runs quickly and reliably from one computing environment to another.</a:t>
            </a:r>
            <a:endParaRPr lang="en-US" u="sng" dirty="0"/>
          </a:p>
          <a:p>
            <a:pPr marL="342900" indent="-342900">
              <a:buAutoNum type="arabicPeriod"/>
            </a:pPr>
            <a:r>
              <a:rPr lang="en-US" dirty="0"/>
              <a:t>Serverless - Serverless computing is a cloud-computing execution model in which the cloud provider runs the server, and dynamically manages the allocation of machine resources.</a:t>
            </a:r>
          </a:p>
        </p:txBody>
      </p:sp>
    </p:spTree>
    <p:extLst>
      <p:ext uri="{BB962C8B-B14F-4D97-AF65-F5344CB8AC3E}">
        <p14:creationId xmlns:p14="http://schemas.microsoft.com/office/powerpoint/2010/main" val="3637334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20CFAE-98BC-4B9C-BF08-A70FAE66E13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4BC3AEF-B2E1-40DA-80E2-156D79D4C2CC}"/>
              </a:ext>
            </a:extLst>
          </p:cNvPr>
          <p:cNvPicPr>
            <a:picLocks noGrp="1" noChangeAspect="1"/>
          </p:cNvPicPr>
          <p:nvPr>
            <p:ph idx="1"/>
          </p:nvPr>
        </p:nvPicPr>
        <p:blipFill>
          <a:blip r:embed="rId2"/>
          <a:stretch>
            <a:fillRect/>
          </a:stretch>
        </p:blipFill>
        <p:spPr>
          <a:xfrm>
            <a:off x="4995863" y="1836192"/>
            <a:ext cx="6510337" cy="3291979"/>
          </a:xfrm>
          <a:prstGeom prst="rect">
            <a:avLst/>
          </a:prstGeom>
        </p:spPr>
      </p:pic>
      <p:sp>
        <p:nvSpPr>
          <p:cNvPr id="5" name="Text Placeholder 4">
            <a:extLst>
              <a:ext uri="{FF2B5EF4-FFF2-40B4-BE49-F238E27FC236}">
                <a16:creationId xmlns:a16="http://schemas.microsoft.com/office/drawing/2014/main" id="{705DA852-5D24-4628-B33F-BB0F1444697E}"/>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We can create:</a:t>
            </a:r>
          </a:p>
          <a:p>
            <a:pPr marL="342900" indent="-342900">
              <a:buAutoNum type="arabicPeriod"/>
            </a:pPr>
            <a:r>
              <a:rPr lang="en-US" dirty="0"/>
              <a:t>Linux VM – to specify drives.</a:t>
            </a:r>
          </a:p>
          <a:p>
            <a:pPr marL="342900" indent="-342900">
              <a:buAutoNum type="arabicPeriod"/>
            </a:pPr>
            <a:r>
              <a:rPr lang="en-US" dirty="0"/>
              <a:t>Windows VM – to specify drives.</a:t>
            </a:r>
          </a:p>
          <a:p>
            <a:pPr marL="342900" indent="-342900">
              <a:buAutoNum type="arabicPeriod"/>
            </a:pPr>
            <a:r>
              <a:rPr lang="en-US" dirty="0"/>
              <a:t>VM Images – present in .</a:t>
            </a:r>
          </a:p>
          <a:p>
            <a:pPr marL="342900" indent="-342900">
              <a:buAutoNum type="arabicPeriod"/>
            </a:pPr>
            <a:r>
              <a:rPr lang="en-US" dirty="0"/>
              <a:t>Scale Sets – to scale load.</a:t>
            </a:r>
          </a:p>
          <a:p>
            <a:pPr marL="342900" indent="-342900">
              <a:buAutoNum type="arabicPeriod"/>
            </a:pPr>
            <a:r>
              <a:rPr lang="en-US" dirty="0"/>
              <a:t>Availability Sets – make sure highly available.</a:t>
            </a:r>
          </a:p>
          <a:p>
            <a:pPr marL="342900" indent="-342900">
              <a:buAutoNum type="arabicPeriod"/>
            </a:pPr>
            <a:r>
              <a:rPr lang="en-US" dirty="0"/>
              <a:t>Managed Disks – pack up services and network services.</a:t>
            </a:r>
          </a:p>
        </p:txBody>
      </p:sp>
    </p:spTree>
    <p:extLst>
      <p:ext uri="{BB962C8B-B14F-4D97-AF65-F5344CB8AC3E}">
        <p14:creationId xmlns:p14="http://schemas.microsoft.com/office/powerpoint/2010/main" val="1941834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89E1C-2BA4-4AE5-839F-F7745913557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54297BC-54A1-4929-80B9-1D9C25271D4D}"/>
              </a:ext>
            </a:extLst>
          </p:cNvPr>
          <p:cNvPicPr>
            <a:picLocks noGrp="1" noChangeAspect="1"/>
          </p:cNvPicPr>
          <p:nvPr>
            <p:ph idx="1"/>
          </p:nvPr>
        </p:nvPicPr>
        <p:blipFill>
          <a:blip r:embed="rId2"/>
          <a:stretch>
            <a:fillRect/>
          </a:stretch>
        </p:blipFill>
        <p:spPr>
          <a:xfrm>
            <a:off x="4995863" y="1832229"/>
            <a:ext cx="6510337" cy="3299904"/>
          </a:xfrm>
          <a:prstGeom prst="rect">
            <a:avLst/>
          </a:prstGeom>
        </p:spPr>
      </p:pic>
      <p:sp>
        <p:nvSpPr>
          <p:cNvPr id="5" name="Text Placeholder 4">
            <a:extLst>
              <a:ext uri="{FF2B5EF4-FFF2-40B4-BE49-F238E27FC236}">
                <a16:creationId xmlns:a16="http://schemas.microsoft.com/office/drawing/2014/main" id="{A272B554-3D12-45A7-BA43-D766FD3FB1B4}"/>
              </a:ext>
            </a:extLst>
          </p:cNvPr>
          <p:cNvSpPr>
            <a:spLocks noGrp="1"/>
          </p:cNvSpPr>
          <p:nvPr>
            <p:ph type="body" sz="half" idx="2"/>
          </p:nvPr>
        </p:nvSpPr>
        <p:spPr/>
        <p:txBody>
          <a:bodyPr/>
          <a:lstStyle/>
          <a:p>
            <a:pPr marL="342900" indent="-342900">
              <a:buAutoNum type="arabicPeriod"/>
            </a:pPr>
            <a:r>
              <a:rPr lang="en-US" dirty="0"/>
              <a:t>Web App Framework Choice – php, node.js, java, etc.</a:t>
            </a:r>
          </a:p>
          <a:p>
            <a:pPr marL="342900" indent="-342900">
              <a:buAutoNum type="arabicPeriod"/>
            </a:pPr>
            <a:r>
              <a:rPr lang="en-US" dirty="0"/>
              <a:t>Flexible Deployment – Integrated Git based, devOps, etc.</a:t>
            </a:r>
          </a:p>
          <a:p>
            <a:pPr marL="342900" indent="-342900">
              <a:buAutoNum type="arabicPeriod"/>
            </a:pPr>
            <a:r>
              <a:rPr lang="en-US" dirty="0"/>
              <a:t>Scaling – Can identify web application code.</a:t>
            </a:r>
          </a:p>
          <a:p>
            <a:pPr marL="342900" indent="-342900">
              <a:buAutoNum type="arabicPeriod"/>
            </a:pPr>
            <a:r>
              <a:rPr lang="en-US" dirty="0"/>
              <a:t>Healing – If one node is down in Azure, it can take code and deploy on another new node.</a:t>
            </a:r>
          </a:p>
          <a:p>
            <a:pPr marL="342900" indent="-342900">
              <a:buAutoNum type="arabicPeriod"/>
            </a:pPr>
            <a:r>
              <a:rPr lang="en-US" dirty="0"/>
              <a:t>Slots – Moving from staging to production environment.</a:t>
            </a:r>
          </a:p>
        </p:txBody>
      </p:sp>
    </p:spTree>
    <p:extLst>
      <p:ext uri="{BB962C8B-B14F-4D97-AF65-F5344CB8AC3E}">
        <p14:creationId xmlns:p14="http://schemas.microsoft.com/office/powerpoint/2010/main" val="250135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D8CBE-139C-405D-BDE3-7DCFAC91A020}"/>
              </a:ext>
            </a:extLst>
          </p:cNvPr>
          <p:cNvSpPr>
            <a:spLocks noGrp="1"/>
          </p:cNvSpPr>
          <p:nvPr>
            <p:ph type="title"/>
          </p:nvPr>
        </p:nvSpPr>
        <p:spPr/>
        <p:txBody>
          <a:bodyPr>
            <a:normAutofit/>
          </a:bodyPr>
          <a:lstStyle/>
          <a:p>
            <a:r>
              <a:rPr lang="en-US" sz="1800" b="1" dirty="0"/>
              <a:t>b. Containers, Serverless and more</a:t>
            </a:r>
          </a:p>
        </p:txBody>
      </p:sp>
      <p:pic>
        <p:nvPicPr>
          <p:cNvPr id="4" name="Content Placeholder 3">
            <a:extLst>
              <a:ext uri="{FF2B5EF4-FFF2-40B4-BE49-F238E27FC236}">
                <a16:creationId xmlns:a16="http://schemas.microsoft.com/office/drawing/2014/main" id="{0C8A1960-859A-4384-9681-5BA0C6F7FA82}"/>
              </a:ext>
            </a:extLst>
          </p:cNvPr>
          <p:cNvPicPr>
            <a:picLocks noGrp="1" noChangeAspect="1"/>
          </p:cNvPicPr>
          <p:nvPr>
            <p:ph idx="1"/>
          </p:nvPr>
        </p:nvPicPr>
        <p:blipFill>
          <a:blip r:embed="rId2"/>
          <a:stretch>
            <a:fillRect/>
          </a:stretch>
        </p:blipFill>
        <p:spPr>
          <a:xfrm>
            <a:off x="4995863" y="1836192"/>
            <a:ext cx="6510337" cy="3291979"/>
          </a:xfrm>
          <a:prstGeom prst="rect">
            <a:avLst/>
          </a:prstGeom>
        </p:spPr>
      </p:pic>
      <p:sp>
        <p:nvSpPr>
          <p:cNvPr id="3" name="Text Placeholder 2">
            <a:extLst>
              <a:ext uri="{FF2B5EF4-FFF2-40B4-BE49-F238E27FC236}">
                <a16:creationId xmlns:a16="http://schemas.microsoft.com/office/drawing/2014/main" id="{ACE04BBF-D250-4633-BEB2-254C47F24DFC}"/>
              </a:ext>
            </a:extLst>
          </p:cNvPr>
          <p:cNvSpPr>
            <a:spLocks noGrp="1"/>
          </p:cNvSpPr>
          <p:nvPr>
            <p:ph type="body" sz="half" idx="2"/>
          </p:nvPr>
        </p:nvSpPr>
        <p:spPr/>
        <p:txBody>
          <a:bodyPr/>
          <a:lstStyle/>
          <a:p>
            <a:pPr marL="342900" indent="-342900">
              <a:buAutoNum type="arabicPeriod"/>
            </a:pPr>
            <a:r>
              <a:rPr lang="en-US" dirty="0"/>
              <a:t>Azure Kubernetes Services(AKS) – Most commonly used orchestrator for container</a:t>
            </a:r>
          </a:p>
          <a:p>
            <a:pPr marL="342900" indent="-342900">
              <a:buAutoNum type="arabicPeriod"/>
            </a:pPr>
            <a:r>
              <a:rPr lang="en-US" dirty="0"/>
              <a:t>Azure Container Instances – Use this with conjunction with AKS called Virtual Nodes.</a:t>
            </a:r>
          </a:p>
          <a:p>
            <a:pPr marL="342900" indent="-342900">
              <a:buAutoNum type="arabicPeriod"/>
            </a:pPr>
            <a:r>
              <a:rPr lang="en-US" dirty="0"/>
              <a:t>Azure Container Registry – </a:t>
            </a:r>
          </a:p>
          <a:p>
            <a:pPr marL="800100" lvl="1" indent="-342900">
              <a:buAutoNum type="arabicPeriod"/>
            </a:pPr>
            <a:r>
              <a:rPr lang="en-US" dirty="0"/>
              <a:t>Takes container definition</a:t>
            </a:r>
          </a:p>
          <a:p>
            <a:pPr marL="800100" lvl="1" indent="-342900">
              <a:buAutoNum type="arabicPeriod"/>
            </a:pPr>
            <a:r>
              <a:rPr lang="en-US" dirty="0"/>
              <a:t>Catalog them into registry.</a:t>
            </a:r>
          </a:p>
          <a:p>
            <a:pPr marL="800100" lvl="1" indent="-342900">
              <a:buAutoNum type="arabicPeriod"/>
            </a:pPr>
            <a:r>
              <a:rPr lang="en-US" dirty="0"/>
              <a:t>Make them available for your container instances.</a:t>
            </a:r>
          </a:p>
        </p:txBody>
      </p:sp>
    </p:spTree>
    <p:extLst>
      <p:ext uri="{BB962C8B-B14F-4D97-AF65-F5344CB8AC3E}">
        <p14:creationId xmlns:p14="http://schemas.microsoft.com/office/powerpoint/2010/main" val="2774028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52B29F-1527-4268-93EC-5F7680550DD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273415E-4141-4682-B4D2-D3B6E3EFECF1}"/>
              </a:ext>
            </a:extLst>
          </p:cNvPr>
          <p:cNvPicPr>
            <a:picLocks noGrp="1" noChangeAspect="1"/>
          </p:cNvPicPr>
          <p:nvPr>
            <p:ph idx="1"/>
          </p:nvPr>
        </p:nvPicPr>
        <p:blipFill>
          <a:blip r:embed="rId2"/>
          <a:stretch>
            <a:fillRect/>
          </a:stretch>
        </p:blipFill>
        <p:spPr>
          <a:xfrm>
            <a:off x="4995863" y="1825674"/>
            <a:ext cx="6510337" cy="3313014"/>
          </a:xfrm>
          <a:prstGeom prst="rect">
            <a:avLst/>
          </a:prstGeom>
        </p:spPr>
      </p:pic>
      <p:sp>
        <p:nvSpPr>
          <p:cNvPr id="4" name="Text Placeholder 3">
            <a:extLst>
              <a:ext uri="{FF2B5EF4-FFF2-40B4-BE49-F238E27FC236}">
                <a16:creationId xmlns:a16="http://schemas.microsoft.com/office/drawing/2014/main" id="{5C6514E4-13A7-4EA4-B2C0-D264B91CCD08}"/>
              </a:ext>
            </a:extLst>
          </p:cNvPr>
          <p:cNvSpPr>
            <a:spLocks noGrp="1"/>
          </p:cNvSpPr>
          <p:nvPr>
            <p:ph type="body" sz="half" idx="2"/>
          </p:nvPr>
        </p:nvSpPr>
        <p:spPr/>
        <p:txBody>
          <a:bodyPr>
            <a:normAutofit fontScale="92500" lnSpcReduction="10000"/>
          </a:bodyPr>
          <a:lstStyle/>
          <a:p>
            <a:pPr marL="285750" indent="-285750">
              <a:buFont typeface="Arial" panose="020B0604020202020204" pitchFamily="34" charset="0"/>
              <a:buChar char="•"/>
            </a:pPr>
            <a:r>
              <a:rPr lang="en-US" dirty="0"/>
              <a:t>Having code and application execute without having to manage instances, VM or Web application instances.</a:t>
            </a:r>
          </a:p>
          <a:p>
            <a:pPr marL="285750" indent="-285750">
              <a:buFont typeface="Arial" panose="020B0604020202020204" pitchFamily="34" charset="0"/>
              <a:buChar char="•"/>
            </a:pPr>
            <a:r>
              <a:rPr lang="en-US" dirty="0"/>
              <a:t>Offerings –</a:t>
            </a:r>
          </a:p>
          <a:p>
            <a:pPr marL="342900" indent="-342900">
              <a:buAutoNum type="arabicPeriod"/>
            </a:pPr>
            <a:r>
              <a:rPr lang="en-US" dirty="0"/>
              <a:t>Azure Functions – Allows you to write the code in form of function using variety of different languages.</a:t>
            </a:r>
          </a:p>
          <a:p>
            <a:pPr marL="342900" indent="-342900">
              <a:buAutoNum type="arabicPeriod"/>
            </a:pPr>
            <a:r>
              <a:rPr lang="en-US" dirty="0"/>
              <a:t>Logic Apps – Run without notion of particulars every instances and provide workflow.</a:t>
            </a:r>
          </a:p>
          <a:p>
            <a:pPr marL="342900" indent="-342900">
              <a:buAutoNum type="arabicPeriod"/>
            </a:pPr>
            <a:r>
              <a:rPr lang="en-US" dirty="0"/>
              <a:t>Event Grid – which allows you to have very robust mechanism for pub-sub model.</a:t>
            </a:r>
          </a:p>
        </p:txBody>
      </p:sp>
    </p:spTree>
    <p:extLst>
      <p:ext uri="{BB962C8B-B14F-4D97-AF65-F5344CB8AC3E}">
        <p14:creationId xmlns:p14="http://schemas.microsoft.com/office/powerpoint/2010/main" val="3887560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4F390-B4F3-4919-ABF3-FCCCD18399A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55272EF-E494-44B8-938D-63645911C3E4}"/>
              </a:ext>
            </a:extLst>
          </p:cNvPr>
          <p:cNvPicPr>
            <a:picLocks noGrp="1" noChangeAspect="1"/>
          </p:cNvPicPr>
          <p:nvPr>
            <p:ph idx="1"/>
          </p:nvPr>
        </p:nvPicPr>
        <p:blipFill>
          <a:blip r:embed="rId2"/>
          <a:stretch>
            <a:fillRect/>
          </a:stretch>
        </p:blipFill>
        <p:spPr>
          <a:xfrm>
            <a:off x="4995863" y="1830933"/>
            <a:ext cx="6510337" cy="3302497"/>
          </a:xfrm>
          <a:prstGeom prst="rect">
            <a:avLst/>
          </a:prstGeom>
        </p:spPr>
      </p:pic>
      <p:sp>
        <p:nvSpPr>
          <p:cNvPr id="5" name="Text Placeholder 4">
            <a:extLst>
              <a:ext uri="{FF2B5EF4-FFF2-40B4-BE49-F238E27FC236}">
                <a16:creationId xmlns:a16="http://schemas.microsoft.com/office/drawing/2014/main" id="{99170B5C-3835-4520-8C55-7BEFC753F747}"/>
              </a:ext>
            </a:extLst>
          </p:cNvPr>
          <p:cNvSpPr>
            <a:spLocks noGrp="1"/>
          </p:cNvSpPr>
          <p:nvPr>
            <p:ph type="body" sz="half" idx="2"/>
          </p:nvPr>
        </p:nvSpPr>
        <p:spPr/>
        <p:txBody>
          <a:bodyPr/>
          <a:lstStyle/>
          <a:p>
            <a:pPr marL="342900" indent="-342900">
              <a:buAutoNum type="arabicPeriod"/>
            </a:pPr>
            <a:r>
              <a:rPr lang="en-US" dirty="0"/>
              <a:t>Container Instances – Serverless</a:t>
            </a:r>
          </a:p>
          <a:p>
            <a:pPr marL="342900" indent="-342900">
              <a:buAutoNum type="arabicPeriod"/>
            </a:pPr>
            <a:r>
              <a:rPr lang="en-US" dirty="0"/>
              <a:t>Service Fabric – Ties together number of different services in managed diff services in managed infrastructure.</a:t>
            </a:r>
          </a:p>
        </p:txBody>
      </p:sp>
    </p:spTree>
    <p:extLst>
      <p:ext uri="{BB962C8B-B14F-4D97-AF65-F5344CB8AC3E}">
        <p14:creationId xmlns:p14="http://schemas.microsoft.com/office/powerpoint/2010/main" val="3309175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EC60E-DE02-4621-9C5A-5077E674450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D761B96-79CB-4454-9645-153F5A94E20E}"/>
              </a:ext>
            </a:extLst>
          </p:cNvPr>
          <p:cNvPicPr>
            <a:picLocks noGrp="1" noChangeAspect="1"/>
          </p:cNvPicPr>
          <p:nvPr>
            <p:ph idx="1"/>
          </p:nvPr>
        </p:nvPicPr>
        <p:blipFill>
          <a:blip r:embed="rId2"/>
          <a:stretch>
            <a:fillRect/>
          </a:stretch>
        </p:blipFill>
        <p:spPr>
          <a:xfrm>
            <a:off x="4995863" y="1829598"/>
            <a:ext cx="6510337" cy="3305166"/>
          </a:xfrm>
          <a:prstGeom prst="rect">
            <a:avLst/>
          </a:prstGeom>
        </p:spPr>
      </p:pic>
      <p:sp>
        <p:nvSpPr>
          <p:cNvPr id="5" name="Text Placeholder 4">
            <a:extLst>
              <a:ext uri="{FF2B5EF4-FFF2-40B4-BE49-F238E27FC236}">
                <a16:creationId xmlns:a16="http://schemas.microsoft.com/office/drawing/2014/main" id="{3D8456D8-63AC-4749-BEF0-6A4B55E8EDEA}"/>
              </a:ext>
            </a:extLst>
          </p:cNvPr>
          <p:cNvSpPr>
            <a:spLocks noGrp="1"/>
          </p:cNvSpPr>
          <p:nvPr>
            <p:ph type="body" sz="half" idx="2"/>
          </p:nvPr>
        </p:nvSpPr>
        <p:spPr/>
        <p:txBody>
          <a:bodyPr/>
          <a:lstStyle/>
          <a:p>
            <a:pPr marL="342900" indent="-342900">
              <a:buAutoNum type="arabicPeriod"/>
            </a:pPr>
            <a:r>
              <a:rPr lang="en-US" dirty="0"/>
              <a:t>Batch – to set 1000 instances and manages the best workloads that you have.</a:t>
            </a:r>
          </a:p>
          <a:p>
            <a:pPr marL="342900" indent="-342900">
              <a:buAutoNum type="arabicPeriod"/>
            </a:pPr>
            <a:r>
              <a:rPr lang="en-US" dirty="0"/>
              <a:t>HDInsight – Inbuilt tool, that is built around open source framework and all sort of processing capabilities around big data and compare that you can take advantage of.</a:t>
            </a:r>
          </a:p>
          <a:p>
            <a:endParaRPr lang="en-US" dirty="0"/>
          </a:p>
        </p:txBody>
      </p:sp>
    </p:spTree>
    <p:extLst>
      <p:ext uri="{BB962C8B-B14F-4D97-AF65-F5344CB8AC3E}">
        <p14:creationId xmlns:p14="http://schemas.microsoft.com/office/powerpoint/2010/main" val="4059898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3AD0-F3C5-4913-91A7-C0314633E485}"/>
              </a:ext>
            </a:extLst>
          </p:cNvPr>
          <p:cNvSpPr>
            <a:spLocks noGrp="1"/>
          </p:cNvSpPr>
          <p:nvPr>
            <p:ph type="title"/>
          </p:nvPr>
        </p:nvSpPr>
        <p:spPr/>
        <p:txBody>
          <a:bodyPr>
            <a:normAutofit/>
          </a:bodyPr>
          <a:lstStyle/>
          <a:p>
            <a:r>
              <a:rPr lang="en-US" sz="1800" b="1" dirty="0"/>
              <a:t>c. Reviewing Compute Examples</a:t>
            </a:r>
          </a:p>
        </p:txBody>
      </p:sp>
      <p:pic>
        <p:nvPicPr>
          <p:cNvPr id="4" name="Content Placeholder 3">
            <a:extLst>
              <a:ext uri="{FF2B5EF4-FFF2-40B4-BE49-F238E27FC236}">
                <a16:creationId xmlns:a16="http://schemas.microsoft.com/office/drawing/2014/main" id="{0A358A5E-2AD5-4B75-A966-E3F56D42E65F}"/>
              </a:ext>
            </a:extLst>
          </p:cNvPr>
          <p:cNvPicPr>
            <a:picLocks noGrp="1" noChangeAspect="1"/>
          </p:cNvPicPr>
          <p:nvPr>
            <p:ph idx="1"/>
          </p:nvPr>
        </p:nvPicPr>
        <p:blipFill>
          <a:blip r:embed="rId2"/>
          <a:stretch>
            <a:fillRect/>
          </a:stretch>
        </p:blipFill>
        <p:spPr>
          <a:xfrm>
            <a:off x="4995863" y="1845387"/>
            <a:ext cx="6510337" cy="3273588"/>
          </a:xfrm>
          <a:prstGeom prst="rect">
            <a:avLst/>
          </a:prstGeom>
        </p:spPr>
      </p:pic>
      <p:sp>
        <p:nvSpPr>
          <p:cNvPr id="5" name="Text Placeholder 4">
            <a:extLst>
              <a:ext uri="{FF2B5EF4-FFF2-40B4-BE49-F238E27FC236}">
                <a16:creationId xmlns:a16="http://schemas.microsoft.com/office/drawing/2014/main" id="{40D8EABA-E301-473E-BCD6-E4C1A8FC50EA}"/>
              </a:ext>
            </a:extLst>
          </p:cNvPr>
          <p:cNvSpPr>
            <a:spLocks noGrp="1"/>
          </p:cNvSpPr>
          <p:nvPr>
            <p:ph type="body" sz="half" idx="2"/>
          </p:nvPr>
        </p:nvSpPr>
        <p:spPr/>
        <p:txBody>
          <a:bodyPr/>
          <a:lstStyle/>
          <a:p>
            <a:r>
              <a:rPr lang="en-US" dirty="0"/>
              <a:t>1. VM Migration:</a:t>
            </a:r>
          </a:p>
          <a:p>
            <a:pPr marL="285750" indent="-285750">
              <a:buFont typeface="Arial" panose="020B0604020202020204" pitchFamily="34" charset="0"/>
              <a:buChar char="•"/>
            </a:pPr>
            <a:r>
              <a:rPr lang="en-US" dirty="0"/>
              <a:t>By using Azure Migration Tool, that will analyze existing VM </a:t>
            </a:r>
            <a:r>
              <a:rPr lang="en-US" dirty="0" err="1"/>
              <a:t>upto</a:t>
            </a:r>
            <a:r>
              <a:rPr lang="en-US" dirty="0"/>
              <a:t> tens of thousands. </a:t>
            </a:r>
          </a:p>
          <a:p>
            <a:pPr marL="285750" indent="-285750">
              <a:buFont typeface="Arial" panose="020B0604020202020204" pitchFamily="34" charset="0"/>
              <a:buChar char="•"/>
            </a:pPr>
            <a:r>
              <a:rPr lang="en-US" dirty="0"/>
              <a:t>Provides tool and path to migrate those things into Azure.</a:t>
            </a:r>
          </a:p>
        </p:txBody>
      </p:sp>
    </p:spTree>
    <p:extLst>
      <p:ext uri="{BB962C8B-B14F-4D97-AF65-F5344CB8AC3E}">
        <p14:creationId xmlns:p14="http://schemas.microsoft.com/office/powerpoint/2010/main" val="264949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083DE-7BD8-4566-9CD3-8E8A68C9E98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6AABCE1-89E0-432D-AE12-BE7BDBE85468}"/>
              </a:ext>
            </a:extLst>
          </p:cNvPr>
          <p:cNvPicPr>
            <a:picLocks noGrp="1" noChangeAspect="1"/>
          </p:cNvPicPr>
          <p:nvPr>
            <p:ph idx="1"/>
          </p:nvPr>
        </p:nvPicPr>
        <p:blipFill>
          <a:blip r:embed="rId2"/>
          <a:stretch>
            <a:fillRect/>
          </a:stretch>
        </p:blipFill>
        <p:spPr>
          <a:xfrm>
            <a:off x="4995863" y="1837493"/>
            <a:ext cx="6510337" cy="3289377"/>
          </a:xfrm>
          <a:prstGeom prst="rect">
            <a:avLst/>
          </a:prstGeom>
        </p:spPr>
      </p:pic>
      <p:sp>
        <p:nvSpPr>
          <p:cNvPr id="6" name="Text Placeholder 5">
            <a:extLst>
              <a:ext uri="{FF2B5EF4-FFF2-40B4-BE49-F238E27FC236}">
                <a16:creationId xmlns:a16="http://schemas.microsoft.com/office/drawing/2014/main" id="{655144C5-82F6-49F1-89DD-04FDD09CA0E9}"/>
              </a:ext>
            </a:extLst>
          </p:cNvPr>
          <p:cNvSpPr>
            <a:spLocks noGrp="1"/>
          </p:cNvSpPr>
          <p:nvPr>
            <p:ph type="body" sz="half" idx="2"/>
          </p:nvPr>
        </p:nvSpPr>
        <p:spPr/>
        <p:txBody>
          <a:bodyPr/>
          <a:lstStyle/>
          <a:p>
            <a:r>
              <a:rPr lang="en-US" dirty="0"/>
              <a:t>2. Kubernetes:</a:t>
            </a:r>
          </a:p>
          <a:p>
            <a:pPr marL="285750" indent="-285750">
              <a:buFont typeface="Arial" panose="020B0604020202020204" pitchFamily="34" charset="0"/>
              <a:buChar char="•"/>
            </a:pPr>
            <a:r>
              <a:rPr lang="en-US" dirty="0"/>
              <a:t>If you want to build Kubernetes Cluster or want to deploy and manage with Kubernetes tools, manage and deploy in cluster using container technology</a:t>
            </a:r>
          </a:p>
          <a:p>
            <a:pPr marL="285750" indent="-285750">
              <a:buFont typeface="Arial" panose="020B0604020202020204" pitchFamily="34" charset="0"/>
              <a:buChar char="•"/>
            </a:pPr>
            <a:r>
              <a:rPr lang="en-US" dirty="0"/>
              <a:t>You can use all the command line tools from the Kubernetes, or can do local development in Docker, etc.</a:t>
            </a:r>
          </a:p>
        </p:txBody>
      </p:sp>
    </p:spTree>
    <p:extLst>
      <p:ext uri="{BB962C8B-B14F-4D97-AF65-F5344CB8AC3E}">
        <p14:creationId xmlns:p14="http://schemas.microsoft.com/office/powerpoint/2010/main" val="85674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ACF6-A849-4E26-B9E9-C1B652A37E20}"/>
              </a:ext>
            </a:extLst>
          </p:cNvPr>
          <p:cNvSpPr>
            <a:spLocks noGrp="1"/>
          </p:cNvSpPr>
          <p:nvPr>
            <p:ph type="title"/>
          </p:nvPr>
        </p:nvSpPr>
        <p:spPr/>
        <p:txBody>
          <a:bodyPr/>
          <a:lstStyle/>
          <a:p>
            <a:r>
              <a:rPr lang="en-US" b="1" dirty="0"/>
              <a:t>1. Course Overview</a:t>
            </a:r>
          </a:p>
        </p:txBody>
      </p:sp>
      <p:pic>
        <p:nvPicPr>
          <p:cNvPr id="4" name="Content Placeholder 3">
            <a:extLst>
              <a:ext uri="{FF2B5EF4-FFF2-40B4-BE49-F238E27FC236}">
                <a16:creationId xmlns:a16="http://schemas.microsoft.com/office/drawing/2014/main" id="{579679B4-A609-4891-B54F-C5CA60F81933}"/>
              </a:ext>
            </a:extLst>
          </p:cNvPr>
          <p:cNvPicPr>
            <a:picLocks noGrp="1" noChangeAspect="1"/>
          </p:cNvPicPr>
          <p:nvPr>
            <p:ph idx="1"/>
          </p:nvPr>
        </p:nvPicPr>
        <p:blipFill>
          <a:blip r:embed="rId2"/>
          <a:stretch>
            <a:fillRect/>
          </a:stretch>
        </p:blipFill>
        <p:spPr>
          <a:xfrm>
            <a:off x="4995863" y="1832302"/>
            <a:ext cx="6510337" cy="3299759"/>
          </a:xfrm>
          <a:prstGeom prst="rect">
            <a:avLst/>
          </a:prstGeom>
        </p:spPr>
      </p:pic>
      <p:sp>
        <p:nvSpPr>
          <p:cNvPr id="3" name="Text Placeholder 2">
            <a:extLst>
              <a:ext uri="{FF2B5EF4-FFF2-40B4-BE49-F238E27FC236}">
                <a16:creationId xmlns:a16="http://schemas.microsoft.com/office/drawing/2014/main" id="{4268C9B4-76A6-4258-A9D8-4CC0ACDBDF12}"/>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There are 50+ services that are included in this course.</a:t>
            </a:r>
          </a:p>
        </p:txBody>
      </p:sp>
    </p:spTree>
    <p:extLst>
      <p:ext uri="{BB962C8B-B14F-4D97-AF65-F5344CB8AC3E}">
        <p14:creationId xmlns:p14="http://schemas.microsoft.com/office/powerpoint/2010/main" val="3622339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3674C1-9006-402D-BBC5-AEA98FA04E7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BB80ECE-AC08-472C-A647-EF3AA926DC48}"/>
              </a:ext>
            </a:extLst>
          </p:cNvPr>
          <p:cNvPicPr>
            <a:picLocks noGrp="1" noChangeAspect="1"/>
          </p:cNvPicPr>
          <p:nvPr>
            <p:ph idx="1"/>
          </p:nvPr>
        </p:nvPicPr>
        <p:blipFill>
          <a:blip r:embed="rId2"/>
          <a:stretch>
            <a:fillRect/>
          </a:stretch>
        </p:blipFill>
        <p:spPr>
          <a:xfrm>
            <a:off x="4995863" y="1755596"/>
            <a:ext cx="6510337" cy="3453171"/>
          </a:xfrm>
          <a:prstGeom prst="rect">
            <a:avLst/>
          </a:prstGeom>
        </p:spPr>
      </p:pic>
      <p:sp>
        <p:nvSpPr>
          <p:cNvPr id="6" name="Text Placeholder 5">
            <a:extLst>
              <a:ext uri="{FF2B5EF4-FFF2-40B4-BE49-F238E27FC236}">
                <a16:creationId xmlns:a16="http://schemas.microsoft.com/office/drawing/2014/main" id="{9E5EC8A3-8C34-40BB-B860-8B40ED7D50BD}"/>
              </a:ext>
            </a:extLst>
          </p:cNvPr>
          <p:cNvSpPr>
            <a:spLocks noGrp="1"/>
          </p:cNvSpPr>
          <p:nvPr>
            <p:ph type="body" sz="half" idx="2"/>
          </p:nvPr>
        </p:nvSpPr>
        <p:spPr/>
        <p:txBody>
          <a:bodyPr/>
          <a:lstStyle/>
          <a:p>
            <a:r>
              <a:rPr lang="en-US" dirty="0"/>
              <a:t>3. Scalable Web Application:</a:t>
            </a:r>
          </a:p>
          <a:p>
            <a:pPr marL="285750" indent="-285750">
              <a:buFont typeface="Arial" panose="020B0604020202020204" pitchFamily="34" charset="0"/>
              <a:buChar char="•"/>
            </a:pPr>
            <a:r>
              <a:rPr lang="en-US" dirty="0"/>
              <a:t>If you want Scalable, global Web Application that’s available in variety of regions.</a:t>
            </a:r>
          </a:p>
          <a:p>
            <a:pPr marL="285750" indent="-285750">
              <a:buFont typeface="Arial" panose="020B0604020202020204" pitchFamily="34" charset="0"/>
              <a:buChar char="•"/>
            </a:pPr>
            <a:r>
              <a:rPr lang="en-US" dirty="0"/>
              <a:t>There are lot of supporting services that may use, such as networking or database or storage services.</a:t>
            </a:r>
          </a:p>
        </p:txBody>
      </p:sp>
    </p:spTree>
    <p:extLst>
      <p:ext uri="{BB962C8B-B14F-4D97-AF65-F5344CB8AC3E}">
        <p14:creationId xmlns:p14="http://schemas.microsoft.com/office/powerpoint/2010/main" val="2592407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99F62-BB1C-46BE-A1D9-65171EBD595D}"/>
              </a:ext>
            </a:extLst>
          </p:cNvPr>
          <p:cNvSpPr>
            <a:spLocks noGrp="1"/>
          </p:cNvSpPr>
          <p:nvPr>
            <p:ph type="title"/>
          </p:nvPr>
        </p:nvSpPr>
        <p:spPr/>
        <p:txBody>
          <a:bodyPr>
            <a:normAutofit fontScale="90000"/>
          </a:bodyPr>
          <a:lstStyle/>
          <a:p>
            <a:r>
              <a:rPr lang="en-US" b="1" dirty="0"/>
              <a:t>4. Storing and Processing data in Azure:</a:t>
            </a:r>
            <a:r>
              <a:rPr lang="en-US" dirty="0"/>
              <a:t> </a:t>
            </a:r>
            <a:br>
              <a:rPr lang="en-US" dirty="0"/>
            </a:br>
            <a:r>
              <a:rPr lang="en-US" sz="2000" b="1" dirty="0"/>
              <a:t>a. Understanding data Storages in Azure</a:t>
            </a:r>
          </a:p>
        </p:txBody>
      </p:sp>
      <p:pic>
        <p:nvPicPr>
          <p:cNvPr id="4" name="Content Placeholder 3">
            <a:extLst>
              <a:ext uri="{FF2B5EF4-FFF2-40B4-BE49-F238E27FC236}">
                <a16:creationId xmlns:a16="http://schemas.microsoft.com/office/drawing/2014/main" id="{236DDED2-28A4-4130-9A9C-43D6F12AA065}"/>
              </a:ext>
            </a:extLst>
          </p:cNvPr>
          <p:cNvPicPr>
            <a:picLocks noGrp="1" noChangeAspect="1"/>
          </p:cNvPicPr>
          <p:nvPr>
            <p:ph idx="1"/>
          </p:nvPr>
        </p:nvPicPr>
        <p:blipFill>
          <a:blip r:embed="rId2"/>
          <a:stretch>
            <a:fillRect/>
          </a:stretch>
        </p:blipFill>
        <p:spPr>
          <a:xfrm>
            <a:off x="4995863" y="1834861"/>
            <a:ext cx="6510337" cy="3294640"/>
          </a:xfrm>
          <a:prstGeom prst="rect">
            <a:avLst/>
          </a:prstGeom>
        </p:spPr>
      </p:pic>
      <p:sp>
        <p:nvSpPr>
          <p:cNvPr id="3" name="Text Placeholder 2">
            <a:extLst>
              <a:ext uri="{FF2B5EF4-FFF2-40B4-BE49-F238E27FC236}">
                <a16:creationId xmlns:a16="http://schemas.microsoft.com/office/drawing/2014/main" id="{0F9C439E-3615-488F-996B-7E8A8F3645F2}"/>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Characteristics: </a:t>
            </a:r>
          </a:p>
          <a:p>
            <a:pPr marL="342900" indent="-342900">
              <a:buAutoNum type="arabicPeriod"/>
            </a:pPr>
            <a:r>
              <a:rPr lang="en-US" dirty="0"/>
              <a:t>Scalable – to handle burst loads, large amount of data, large amount of traffic or interactions with the database.</a:t>
            </a:r>
          </a:p>
          <a:p>
            <a:pPr marL="342900" indent="-342900">
              <a:buAutoNum type="arabicPeriod"/>
            </a:pPr>
            <a:r>
              <a:rPr lang="en-US" dirty="0"/>
              <a:t>Available – They need to be available </a:t>
            </a:r>
            <a:r>
              <a:rPr lang="en-US" dirty="0" err="1"/>
              <a:t>i</a:t>
            </a:r>
            <a:r>
              <a:rPr lang="en-US" dirty="0"/>
              <a:t>. e. available 24*7.</a:t>
            </a:r>
          </a:p>
          <a:p>
            <a:pPr marL="342900" indent="-342900">
              <a:buAutoNum type="arabicPeriod"/>
            </a:pPr>
            <a:r>
              <a:rPr lang="en-US" dirty="0"/>
              <a:t>Global – They need to be global, so we can take advantage of all available services without permission.</a:t>
            </a:r>
          </a:p>
        </p:txBody>
      </p:sp>
    </p:spTree>
    <p:extLst>
      <p:ext uri="{BB962C8B-B14F-4D97-AF65-F5344CB8AC3E}">
        <p14:creationId xmlns:p14="http://schemas.microsoft.com/office/powerpoint/2010/main" val="414050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700F33-5023-4641-B15C-C67D6281A4D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AA38D4F-D9A3-478F-BD6B-9822888909FB}"/>
              </a:ext>
            </a:extLst>
          </p:cNvPr>
          <p:cNvPicPr>
            <a:picLocks noGrp="1" noChangeAspect="1"/>
          </p:cNvPicPr>
          <p:nvPr>
            <p:ph idx="1"/>
          </p:nvPr>
        </p:nvPicPr>
        <p:blipFill>
          <a:blip r:embed="rId2"/>
          <a:stretch>
            <a:fillRect/>
          </a:stretch>
        </p:blipFill>
        <p:spPr>
          <a:xfrm>
            <a:off x="4995863" y="1833528"/>
            <a:ext cx="6510337" cy="3297306"/>
          </a:xfrm>
          <a:prstGeom prst="rect">
            <a:avLst/>
          </a:prstGeom>
        </p:spPr>
      </p:pic>
      <p:sp>
        <p:nvSpPr>
          <p:cNvPr id="5" name="Text Placeholder 4">
            <a:extLst>
              <a:ext uri="{FF2B5EF4-FFF2-40B4-BE49-F238E27FC236}">
                <a16:creationId xmlns:a16="http://schemas.microsoft.com/office/drawing/2014/main" id="{27AB5F3E-5BF2-4F76-8D8D-46BE2C424E78}"/>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There are 2 options:</a:t>
            </a:r>
          </a:p>
          <a:p>
            <a:pPr marL="342900" indent="-342900">
              <a:buAutoNum type="arabicPeriod"/>
            </a:pPr>
            <a:r>
              <a:rPr lang="en-US" dirty="0"/>
              <a:t>Self-Managed – that is we can manage by our own.</a:t>
            </a:r>
          </a:p>
          <a:p>
            <a:r>
              <a:rPr lang="en-US" dirty="0"/>
              <a:t>Example – VM or Containers, Predefined image, Compute and disks, etc.</a:t>
            </a:r>
          </a:p>
          <a:p>
            <a:pPr marL="342900" indent="-342900">
              <a:buAutoNum type="arabicPeriod" startAt="2"/>
            </a:pPr>
            <a:r>
              <a:rPr lang="en-US" dirty="0"/>
              <a:t>Service-Based – that is managed by Azure.</a:t>
            </a:r>
          </a:p>
        </p:txBody>
      </p:sp>
    </p:spTree>
    <p:extLst>
      <p:ext uri="{BB962C8B-B14F-4D97-AF65-F5344CB8AC3E}">
        <p14:creationId xmlns:p14="http://schemas.microsoft.com/office/powerpoint/2010/main" val="725211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F26C-5E50-41E5-9561-2C1EE8301E70}"/>
              </a:ext>
            </a:extLst>
          </p:cNvPr>
          <p:cNvSpPr>
            <a:spLocks noGrp="1"/>
          </p:cNvSpPr>
          <p:nvPr>
            <p:ph type="title"/>
          </p:nvPr>
        </p:nvSpPr>
        <p:spPr/>
        <p:txBody>
          <a:bodyPr>
            <a:normAutofit/>
          </a:bodyPr>
          <a:lstStyle/>
          <a:p>
            <a:r>
              <a:rPr lang="en-US" sz="1800" b="1" dirty="0"/>
              <a:t>b. Exploring data storage options</a:t>
            </a:r>
          </a:p>
        </p:txBody>
      </p:sp>
      <p:pic>
        <p:nvPicPr>
          <p:cNvPr id="4" name="Content Placeholder 3">
            <a:extLst>
              <a:ext uri="{FF2B5EF4-FFF2-40B4-BE49-F238E27FC236}">
                <a16:creationId xmlns:a16="http://schemas.microsoft.com/office/drawing/2014/main" id="{EA0CA196-62E9-417C-91A7-355EC566E2AE}"/>
              </a:ext>
            </a:extLst>
          </p:cNvPr>
          <p:cNvPicPr>
            <a:picLocks noGrp="1" noChangeAspect="1"/>
          </p:cNvPicPr>
          <p:nvPr>
            <p:ph idx="1"/>
          </p:nvPr>
        </p:nvPicPr>
        <p:blipFill>
          <a:blip r:embed="rId2"/>
          <a:stretch>
            <a:fillRect/>
          </a:stretch>
        </p:blipFill>
        <p:spPr>
          <a:xfrm>
            <a:off x="4995863" y="1821650"/>
            <a:ext cx="6510337" cy="3321062"/>
          </a:xfrm>
          <a:prstGeom prst="rect">
            <a:avLst/>
          </a:prstGeom>
        </p:spPr>
      </p:pic>
      <p:sp>
        <p:nvSpPr>
          <p:cNvPr id="3" name="Text Placeholder 2">
            <a:extLst>
              <a:ext uri="{FF2B5EF4-FFF2-40B4-BE49-F238E27FC236}">
                <a16:creationId xmlns:a16="http://schemas.microsoft.com/office/drawing/2014/main" id="{263A0C70-90DC-4822-8D4B-8F24BB997441}"/>
              </a:ext>
            </a:extLst>
          </p:cNvPr>
          <p:cNvSpPr>
            <a:spLocks noGrp="1"/>
          </p:cNvSpPr>
          <p:nvPr>
            <p:ph type="body" sz="half" idx="2"/>
          </p:nvPr>
        </p:nvSpPr>
        <p:spPr/>
        <p:txBody>
          <a:bodyPr>
            <a:normAutofit fontScale="77500" lnSpcReduction="20000"/>
          </a:bodyPr>
          <a:lstStyle/>
          <a:p>
            <a:pPr marL="285750" indent="-285750">
              <a:buFont typeface="Arial" panose="020B0604020202020204" pitchFamily="34" charset="0"/>
              <a:buChar char="•"/>
            </a:pPr>
            <a:r>
              <a:rPr lang="en-US" dirty="0"/>
              <a:t>Relational Databases:</a:t>
            </a:r>
          </a:p>
          <a:p>
            <a:pPr marL="342900" indent="-342900">
              <a:buAutoNum type="arabicPeriod"/>
            </a:pPr>
            <a:r>
              <a:rPr lang="en-US" dirty="0"/>
              <a:t>Azure SQL - Microsoft Azure SQL Database is a managed cloud database provided as part of Microsoft Azure.</a:t>
            </a:r>
          </a:p>
          <a:p>
            <a:pPr marL="342900" indent="-342900">
              <a:buAutoNum type="arabicPeriod"/>
            </a:pPr>
            <a:r>
              <a:rPr lang="en-US" dirty="0"/>
              <a:t>My SQL - MySQL is an open-source relational database management system.</a:t>
            </a:r>
          </a:p>
          <a:p>
            <a:pPr marL="342900" indent="-342900">
              <a:buAutoNum type="arabicPeriod"/>
            </a:pPr>
            <a:r>
              <a:rPr lang="en-US" dirty="0"/>
              <a:t>Maria DB - MariaDB is a community-developed, commercially supported fork of the MySQL relational database management system, intended to remain free and open-source software under the GNU General Public License.</a:t>
            </a:r>
          </a:p>
          <a:p>
            <a:pPr marL="342900" indent="-342900">
              <a:buAutoNum type="arabicPeriod"/>
            </a:pPr>
            <a:r>
              <a:rPr lang="en-US" dirty="0"/>
              <a:t>PostgreSQL - PostgreSQL, also known as Postgres, is a free and open-source relational database management system emphasizing extensibility and technical standards compliance.</a:t>
            </a:r>
          </a:p>
        </p:txBody>
      </p:sp>
    </p:spTree>
    <p:extLst>
      <p:ext uri="{BB962C8B-B14F-4D97-AF65-F5344CB8AC3E}">
        <p14:creationId xmlns:p14="http://schemas.microsoft.com/office/powerpoint/2010/main" val="2418970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5DA00D-5792-44EB-B173-720A8C1F2FF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30E93B2-4176-40DA-B92D-6D81E9CE5DA9}"/>
              </a:ext>
            </a:extLst>
          </p:cNvPr>
          <p:cNvPicPr>
            <a:picLocks noGrp="1" noChangeAspect="1"/>
          </p:cNvPicPr>
          <p:nvPr>
            <p:ph idx="1"/>
          </p:nvPr>
        </p:nvPicPr>
        <p:blipFill>
          <a:blip r:embed="rId2"/>
          <a:stretch>
            <a:fillRect/>
          </a:stretch>
        </p:blipFill>
        <p:spPr>
          <a:xfrm>
            <a:off x="4995863" y="1833562"/>
            <a:ext cx="6510337" cy="3297238"/>
          </a:xfrm>
          <a:prstGeom prst="rect">
            <a:avLst/>
          </a:prstGeom>
        </p:spPr>
      </p:pic>
      <p:sp>
        <p:nvSpPr>
          <p:cNvPr id="5" name="Text Placeholder 4">
            <a:extLst>
              <a:ext uri="{FF2B5EF4-FFF2-40B4-BE49-F238E27FC236}">
                <a16:creationId xmlns:a16="http://schemas.microsoft.com/office/drawing/2014/main" id="{1C27137D-267B-4E11-96EE-9F0ABCC7B065}"/>
              </a:ext>
            </a:extLst>
          </p:cNvPr>
          <p:cNvSpPr>
            <a:spLocks noGrp="1"/>
          </p:cNvSpPr>
          <p:nvPr>
            <p:ph type="body" sz="half" idx="2"/>
          </p:nvPr>
        </p:nvSpPr>
        <p:spPr/>
        <p:txBody>
          <a:bodyPr>
            <a:normAutofit fontScale="77500" lnSpcReduction="20000"/>
          </a:bodyPr>
          <a:lstStyle/>
          <a:p>
            <a:pPr marL="285750" indent="-285750">
              <a:buFont typeface="Arial" panose="020B0604020202020204" pitchFamily="34" charset="0"/>
              <a:buChar char="•"/>
            </a:pPr>
            <a:r>
              <a:rPr lang="en-US" dirty="0"/>
              <a:t>Other Data Storage options: </a:t>
            </a:r>
          </a:p>
          <a:p>
            <a:pPr marL="342900" indent="-342900">
              <a:buAutoNum type="arabicPeriod"/>
            </a:pPr>
            <a:r>
              <a:rPr lang="en-US" dirty="0"/>
              <a:t>Table Storage - Azure </a:t>
            </a:r>
            <a:r>
              <a:rPr lang="en-US" b="1" dirty="0"/>
              <a:t>Table storage</a:t>
            </a:r>
            <a:r>
              <a:rPr lang="en-US" dirty="0"/>
              <a:t> is a service that stores structured NoSQL data in the cloud, providing a key/attribute store with a schemaless design.</a:t>
            </a:r>
          </a:p>
          <a:p>
            <a:pPr marL="342900" indent="-342900">
              <a:buAutoNum type="arabicPeriod"/>
            </a:pPr>
            <a:r>
              <a:rPr lang="en-US" dirty="0"/>
              <a:t>Blob Storage - A Binary Large OBject (BLOB) is a collection of binary data stored as a single entity in a database management system.</a:t>
            </a:r>
          </a:p>
          <a:p>
            <a:pPr marL="342900" indent="-342900">
              <a:buAutoNum type="arabicPeriod"/>
            </a:pPr>
            <a:r>
              <a:rPr lang="en-US" dirty="0"/>
              <a:t>Queues - </a:t>
            </a:r>
            <a:r>
              <a:rPr lang="en-US" b="1" dirty="0"/>
              <a:t>Azure Queue</a:t>
            </a:r>
            <a:r>
              <a:rPr lang="en-US" dirty="0"/>
              <a:t> Storage is a service for storing large numbers of messages. You access messages from anywhere in the world via authenticated calls using HTTP or HTTPS.</a:t>
            </a:r>
          </a:p>
          <a:p>
            <a:pPr marL="342900" indent="-342900">
              <a:buAutoNum type="arabicPeriod"/>
            </a:pPr>
            <a:r>
              <a:rPr lang="en-US" dirty="0"/>
              <a:t>Redis Cache - Azure Redis Cache is based on this popular database, providing a powerful and secure way to cache your application's data in the Azure cloud.</a:t>
            </a:r>
          </a:p>
        </p:txBody>
      </p:sp>
    </p:spTree>
    <p:extLst>
      <p:ext uri="{BB962C8B-B14F-4D97-AF65-F5344CB8AC3E}">
        <p14:creationId xmlns:p14="http://schemas.microsoft.com/office/powerpoint/2010/main" val="3302859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1D8413-88AC-4A62-AA65-2D84EA279E9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DFB7A57-832B-4BA9-8A9A-3CA3FD8D937D}"/>
              </a:ext>
            </a:extLst>
          </p:cNvPr>
          <p:cNvPicPr>
            <a:picLocks noGrp="1" noChangeAspect="1"/>
          </p:cNvPicPr>
          <p:nvPr>
            <p:ph idx="1"/>
          </p:nvPr>
        </p:nvPicPr>
        <p:blipFill>
          <a:blip r:embed="rId2"/>
          <a:stretch>
            <a:fillRect/>
          </a:stretch>
        </p:blipFill>
        <p:spPr>
          <a:xfrm>
            <a:off x="4995863" y="1662653"/>
            <a:ext cx="6510337" cy="3639057"/>
          </a:xfrm>
          <a:prstGeom prst="rect">
            <a:avLst/>
          </a:prstGeom>
        </p:spPr>
      </p:pic>
      <p:sp>
        <p:nvSpPr>
          <p:cNvPr id="5" name="Text Placeholder 4">
            <a:extLst>
              <a:ext uri="{FF2B5EF4-FFF2-40B4-BE49-F238E27FC236}">
                <a16:creationId xmlns:a16="http://schemas.microsoft.com/office/drawing/2014/main" id="{8B6327F6-D5C2-4E9B-8CFA-DC07D6BD4A21}"/>
              </a:ext>
            </a:extLst>
          </p:cNvPr>
          <p:cNvSpPr>
            <a:spLocks noGrp="1"/>
          </p:cNvSpPr>
          <p:nvPr>
            <p:ph type="body" sz="half" idx="2"/>
          </p:nvPr>
        </p:nvSpPr>
        <p:spPr/>
        <p:txBody>
          <a:bodyPr>
            <a:normAutofit fontScale="85000" lnSpcReduction="10000"/>
          </a:bodyPr>
          <a:lstStyle/>
          <a:p>
            <a:pPr marL="285750" indent="-285750">
              <a:buFont typeface="Arial" panose="020B0604020202020204" pitchFamily="34" charset="0"/>
              <a:buChar char="•"/>
            </a:pPr>
            <a:r>
              <a:rPr lang="en-US" dirty="0"/>
              <a:t>More Self-hosted Database Services:</a:t>
            </a:r>
          </a:p>
          <a:p>
            <a:pPr marL="342900" indent="-342900">
              <a:buAutoNum type="arabicPeriod"/>
            </a:pPr>
            <a:r>
              <a:rPr lang="en-US" dirty="0"/>
              <a:t>MongoDB - MongoDB is a cross-platform document-oriented database program. Classified as a NoSQL database program, MongoDB uses JSON-like documents with schema.</a:t>
            </a:r>
          </a:p>
          <a:p>
            <a:pPr marL="342900" indent="-342900">
              <a:buAutoNum type="arabicPeriod"/>
            </a:pPr>
            <a:r>
              <a:rPr lang="en-US" dirty="0"/>
              <a:t>Cassandra - Apache Cassandra is a free and open-source, distributed, wide column store, NoSQL database management system designed to handle large amounts of data across many commodity servers, providing high availability with no single point of failure.</a:t>
            </a:r>
          </a:p>
          <a:p>
            <a:pPr marL="342900" indent="-342900">
              <a:buAutoNum type="arabicPeriod"/>
            </a:pPr>
            <a:r>
              <a:rPr lang="en-US" dirty="0"/>
              <a:t>Neo4j - Neo4j is a graph database management system.</a:t>
            </a:r>
          </a:p>
        </p:txBody>
      </p:sp>
    </p:spTree>
    <p:extLst>
      <p:ext uri="{BB962C8B-B14F-4D97-AF65-F5344CB8AC3E}">
        <p14:creationId xmlns:p14="http://schemas.microsoft.com/office/powerpoint/2010/main" val="3758330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370297-4796-4404-9490-E3BCCDA0931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C679203-DCAC-44E8-954D-086EB2A499E9}"/>
              </a:ext>
            </a:extLst>
          </p:cNvPr>
          <p:cNvPicPr>
            <a:picLocks noGrp="1" noChangeAspect="1"/>
          </p:cNvPicPr>
          <p:nvPr>
            <p:ph idx="1"/>
          </p:nvPr>
        </p:nvPicPr>
        <p:blipFill>
          <a:blip r:embed="rId2"/>
          <a:stretch>
            <a:fillRect/>
          </a:stretch>
        </p:blipFill>
        <p:spPr>
          <a:xfrm>
            <a:off x="4995863" y="1821704"/>
            <a:ext cx="6510337" cy="3320955"/>
          </a:xfrm>
          <a:prstGeom prst="rect">
            <a:avLst/>
          </a:prstGeom>
        </p:spPr>
      </p:pic>
      <p:sp>
        <p:nvSpPr>
          <p:cNvPr id="5" name="Text Placeholder 4">
            <a:extLst>
              <a:ext uri="{FF2B5EF4-FFF2-40B4-BE49-F238E27FC236}">
                <a16:creationId xmlns:a16="http://schemas.microsoft.com/office/drawing/2014/main" id="{96E0F97F-B20E-43F4-86D5-9C137E450B25}"/>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Azure </a:t>
            </a:r>
            <a:r>
              <a:rPr lang="en-US" dirty="0" err="1"/>
              <a:t>CosmosDB</a:t>
            </a:r>
            <a:r>
              <a:rPr lang="en-US" dirty="0"/>
              <a:t>:</a:t>
            </a:r>
          </a:p>
          <a:p>
            <a:pPr marL="342900" indent="-342900">
              <a:buAutoNum type="arabicPeriod"/>
            </a:pPr>
            <a:r>
              <a:rPr lang="en-US" dirty="0"/>
              <a:t>Azure Cosmos DB is Microsoft’s proprietary globally-distributed, multi-model database service "for managing data at planet-scale" launched in May 2017. </a:t>
            </a:r>
          </a:p>
          <a:p>
            <a:pPr marL="342900" indent="-342900">
              <a:buAutoNum type="arabicPeriod"/>
            </a:pPr>
            <a:r>
              <a:rPr lang="en-US" dirty="0"/>
              <a:t>It is schema-agnostic, horizontally scalable and generally classified as a NoSQL database.</a:t>
            </a:r>
          </a:p>
        </p:txBody>
      </p:sp>
    </p:spTree>
    <p:extLst>
      <p:ext uri="{BB962C8B-B14F-4D97-AF65-F5344CB8AC3E}">
        <p14:creationId xmlns:p14="http://schemas.microsoft.com/office/powerpoint/2010/main" val="2623973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E476C0-7610-44FB-956B-EBCB5F3C94C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7605572C-FDB4-4251-BA81-8981361E13F2}"/>
              </a:ext>
            </a:extLst>
          </p:cNvPr>
          <p:cNvPicPr>
            <a:picLocks noGrp="1" noChangeAspect="1"/>
          </p:cNvPicPr>
          <p:nvPr>
            <p:ph idx="1"/>
          </p:nvPr>
        </p:nvPicPr>
        <p:blipFill>
          <a:blip r:embed="rId2"/>
          <a:stretch>
            <a:fillRect/>
          </a:stretch>
        </p:blipFill>
        <p:spPr>
          <a:xfrm>
            <a:off x="4995863" y="1830933"/>
            <a:ext cx="6510337" cy="3302497"/>
          </a:xfrm>
          <a:prstGeom prst="rect">
            <a:avLst/>
          </a:prstGeom>
        </p:spPr>
      </p:pic>
      <p:sp>
        <p:nvSpPr>
          <p:cNvPr id="5" name="Text Placeholder 4">
            <a:extLst>
              <a:ext uri="{FF2B5EF4-FFF2-40B4-BE49-F238E27FC236}">
                <a16:creationId xmlns:a16="http://schemas.microsoft.com/office/drawing/2014/main" id="{E01B1DED-9B96-463C-9E4F-8E5E141D981E}"/>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Azure Data Lakes(v2):</a:t>
            </a:r>
          </a:p>
          <a:p>
            <a:pPr marL="342900" indent="-342900">
              <a:buAutoNum type="arabicPeriod"/>
            </a:pPr>
            <a:r>
              <a:rPr lang="en-US" dirty="0"/>
              <a:t>Azure Data Lake is a scalable data storage and analytics service. </a:t>
            </a:r>
          </a:p>
          <a:p>
            <a:pPr marL="342900" indent="-342900">
              <a:buAutoNum type="arabicPeriod"/>
            </a:pPr>
            <a:r>
              <a:rPr lang="en-US" dirty="0"/>
              <a:t>The service is hosted in Azure, Microsoft's public cloud.</a:t>
            </a:r>
          </a:p>
          <a:p>
            <a:endParaRPr lang="en-US" dirty="0"/>
          </a:p>
        </p:txBody>
      </p:sp>
    </p:spTree>
    <p:extLst>
      <p:ext uri="{BB962C8B-B14F-4D97-AF65-F5344CB8AC3E}">
        <p14:creationId xmlns:p14="http://schemas.microsoft.com/office/powerpoint/2010/main" val="3118975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F908-5AC2-4B54-9756-D22155B58A66}"/>
              </a:ext>
            </a:extLst>
          </p:cNvPr>
          <p:cNvSpPr>
            <a:spLocks noGrp="1"/>
          </p:cNvSpPr>
          <p:nvPr>
            <p:ph type="title"/>
          </p:nvPr>
        </p:nvSpPr>
        <p:spPr/>
        <p:txBody>
          <a:bodyPr>
            <a:normAutofit/>
          </a:bodyPr>
          <a:lstStyle/>
          <a:p>
            <a:r>
              <a:rPr lang="en-US" sz="1800" b="1" dirty="0"/>
              <a:t>c. Processing Data in Azure</a:t>
            </a:r>
          </a:p>
        </p:txBody>
      </p:sp>
      <p:pic>
        <p:nvPicPr>
          <p:cNvPr id="7" name="Content Placeholder 6">
            <a:extLst>
              <a:ext uri="{FF2B5EF4-FFF2-40B4-BE49-F238E27FC236}">
                <a16:creationId xmlns:a16="http://schemas.microsoft.com/office/drawing/2014/main" id="{DF3F08D9-2A31-4375-81B4-CDA543600398}"/>
              </a:ext>
            </a:extLst>
          </p:cNvPr>
          <p:cNvPicPr>
            <a:picLocks noGrp="1" noChangeAspect="1"/>
          </p:cNvPicPr>
          <p:nvPr>
            <p:ph idx="1"/>
          </p:nvPr>
        </p:nvPicPr>
        <p:blipFill>
          <a:blip r:embed="rId2"/>
          <a:stretch>
            <a:fillRect/>
          </a:stretch>
        </p:blipFill>
        <p:spPr>
          <a:xfrm>
            <a:off x="4995863" y="1674047"/>
            <a:ext cx="6510337" cy="3616268"/>
          </a:xfrm>
          <a:prstGeom prst="rect">
            <a:avLst/>
          </a:prstGeom>
        </p:spPr>
      </p:pic>
      <p:sp>
        <p:nvSpPr>
          <p:cNvPr id="8" name="Text Placeholder 7">
            <a:extLst>
              <a:ext uri="{FF2B5EF4-FFF2-40B4-BE49-F238E27FC236}">
                <a16:creationId xmlns:a16="http://schemas.microsoft.com/office/drawing/2014/main" id="{887CC6E4-6A55-412B-8A93-501AB23590D8}"/>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Data processing is done by:</a:t>
            </a:r>
          </a:p>
          <a:p>
            <a:pPr marL="342900" indent="-342900">
              <a:buAutoNum type="arabicPeriod"/>
            </a:pPr>
            <a:r>
              <a:rPr lang="en-US" dirty="0"/>
              <a:t>Ingestion Event Hubs – For entering data manually.</a:t>
            </a:r>
          </a:p>
          <a:p>
            <a:pPr marL="342900" indent="-342900">
              <a:buAutoNum type="arabicPeriod"/>
            </a:pPr>
            <a:r>
              <a:rPr lang="en-US" dirty="0"/>
              <a:t>Moving / ETL Data Factory – Cloud version of SSIS or DTS in SQL Server.</a:t>
            </a:r>
          </a:p>
        </p:txBody>
      </p:sp>
    </p:spTree>
    <p:extLst>
      <p:ext uri="{BB962C8B-B14F-4D97-AF65-F5344CB8AC3E}">
        <p14:creationId xmlns:p14="http://schemas.microsoft.com/office/powerpoint/2010/main" val="2869927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617D9-7A27-4F1F-9F94-2A00EBFE0949}"/>
              </a:ext>
            </a:extLst>
          </p:cNvPr>
          <p:cNvSpPr>
            <a:spLocks noGrp="1"/>
          </p:cNvSpPr>
          <p:nvPr>
            <p:ph type="title"/>
          </p:nvPr>
        </p:nvSpPr>
        <p:spPr/>
        <p:txBody>
          <a:bodyPr>
            <a:normAutofit/>
          </a:bodyPr>
          <a:lstStyle/>
          <a:p>
            <a:r>
              <a:rPr lang="en-US" sz="1800" b="1" dirty="0"/>
              <a:t>d. Reviewing Data Storage and Processing</a:t>
            </a:r>
          </a:p>
        </p:txBody>
      </p:sp>
      <p:pic>
        <p:nvPicPr>
          <p:cNvPr id="4" name="Content Placeholder 3">
            <a:extLst>
              <a:ext uri="{FF2B5EF4-FFF2-40B4-BE49-F238E27FC236}">
                <a16:creationId xmlns:a16="http://schemas.microsoft.com/office/drawing/2014/main" id="{B766A75D-B834-4511-A092-03C7BD9EC411}"/>
              </a:ext>
            </a:extLst>
          </p:cNvPr>
          <p:cNvPicPr>
            <a:picLocks noGrp="1" noChangeAspect="1"/>
          </p:cNvPicPr>
          <p:nvPr>
            <p:ph idx="1"/>
          </p:nvPr>
        </p:nvPicPr>
        <p:blipFill>
          <a:blip r:embed="rId2"/>
          <a:stretch>
            <a:fillRect/>
          </a:stretch>
        </p:blipFill>
        <p:spPr>
          <a:xfrm>
            <a:off x="4995863" y="1827011"/>
            <a:ext cx="6510337" cy="3310341"/>
          </a:xfrm>
          <a:prstGeom prst="rect">
            <a:avLst/>
          </a:prstGeom>
        </p:spPr>
      </p:pic>
      <p:sp>
        <p:nvSpPr>
          <p:cNvPr id="5" name="Text Placeholder 4">
            <a:extLst>
              <a:ext uri="{FF2B5EF4-FFF2-40B4-BE49-F238E27FC236}">
                <a16:creationId xmlns:a16="http://schemas.microsoft.com/office/drawing/2014/main" id="{9473BE2A-D74A-45FB-9A00-86DF0606035B}"/>
              </a:ext>
            </a:extLst>
          </p:cNvPr>
          <p:cNvSpPr>
            <a:spLocks noGrp="1"/>
          </p:cNvSpPr>
          <p:nvPr>
            <p:ph type="body" sz="half" idx="2"/>
          </p:nvPr>
        </p:nvSpPr>
        <p:spPr/>
        <p:txBody>
          <a:bodyPr>
            <a:normAutofit lnSpcReduction="10000"/>
          </a:bodyPr>
          <a:lstStyle/>
          <a:p>
            <a:r>
              <a:rPr lang="en-US" dirty="0"/>
              <a:t>1. Cloud Web Application: </a:t>
            </a:r>
          </a:p>
          <a:p>
            <a:pPr marL="285750" indent="-285750">
              <a:buFont typeface="Arial" panose="020B0604020202020204" pitchFamily="34" charset="0"/>
              <a:buChar char="•"/>
            </a:pPr>
            <a:r>
              <a:rPr lang="en-US" dirty="0"/>
              <a:t>Take a simple example of cloud web application, you might store some of the data in Azure Cosmos DB using a document database,</a:t>
            </a:r>
          </a:p>
          <a:p>
            <a:pPr marL="285750" indent="-285750">
              <a:buFont typeface="Arial" panose="020B0604020202020204" pitchFamily="34" charset="0"/>
              <a:buChar char="•"/>
            </a:pPr>
            <a:r>
              <a:rPr lang="en-US" dirty="0"/>
              <a:t>Additionally you may store data in table storage.</a:t>
            </a:r>
          </a:p>
          <a:p>
            <a:pPr marL="285750" indent="-285750">
              <a:buFont typeface="Arial" panose="020B0604020202020204" pitchFamily="34" charset="0"/>
              <a:buChar char="•"/>
            </a:pPr>
            <a:r>
              <a:rPr lang="en-US" dirty="0"/>
              <a:t>And finally you may take advantage of Blob Storage. </a:t>
            </a:r>
          </a:p>
          <a:p>
            <a:pPr marL="285750" indent="-285750">
              <a:buFont typeface="Arial" panose="020B0604020202020204" pitchFamily="34" charset="0"/>
              <a:buChar char="•"/>
            </a:pPr>
            <a:r>
              <a:rPr lang="en-US" dirty="0"/>
              <a:t>All of the above may help you to achieve best performance in your application.</a:t>
            </a:r>
          </a:p>
        </p:txBody>
      </p:sp>
    </p:spTree>
    <p:extLst>
      <p:ext uri="{BB962C8B-B14F-4D97-AF65-F5344CB8AC3E}">
        <p14:creationId xmlns:p14="http://schemas.microsoft.com/office/powerpoint/2010/main" val="85249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6435-AB25-44D7-956E-061471A4597F}"/>
              </a:ext>
            </a:extLst>
          </p:cNvPr>
          <p:cNvSpPr>
            <a:spLocks noGrp="1"/>
          </p:cNvSpPr>
          <p:nvPr>
            <p:ph type="title"/>
          </p:nvPr>
        </p:nvSpPr>
        <p:spPr/>
        <p:txBody>
          <a:bodyPr>
            <a:normAutofit/>
          </a:bodyPr>
          <a:lstStyle/>
          <a:p>
            <a:r>
              <a:rPr lang="en-US" b="1" dirty="0"/>
              <a:t>2. Understanding Microsoft Azure: </a:t>
            </a:r>
            <a:br>
              <a:rPr lang="en-US" b="1" dirty="0"/>
            </a:br>
            <a:r>
              <a:rPr lang="en-US" sz="1800" b="1" dirty="0"/>
              <a:t>A. Understanding Cloud Computing</a:t>
            </a:r>
          </a:p>
        </p:txBody>
      </p:sp>
      <p:pic>
        <p:nvPicPr>
          <p:cNvPr id="4" name="Content Placeholder 3">
            <a:extLst>
              <a:ext uri="{FF2B5EF4-FFF2-40B4-BE49-F238E27FC236}">
                <a16:creationId xmlns:a16="http://schemas.microsoft.com/office/drawing/2014/main" id="{8E63BBDF-6123-4A05-BABD-9595CAA637EC}"/>
              </a:ext>
            </a:extLst>
          </p:cNvPr>
          <p:cNvPicPr>
            <a:picLocks noGrp="1" noChangeAspect="1"/>
          </p:cNvPicPr>
          <p:nvPr>
            <p:ph idx="1"/>
          </p:nvPr>
        </p:nvPicPr>
        <p:blipFill>
          <a:blip r:embed="rId2"/>
          <a:stretch>
            <a:fillRect/>
          </a:stretch>
        </p:blipFill>
        <p:spPr>
          <a:xfrm>
            <a:off x="4995863" y="1819072"/>
            <a:ext cx="6510337" cy="3326218"/>
          </a:xfrm>
          <a:prstGeom prst="rect">
            <a:avLst/>
          </a:prstGeom>
        </p:spPr>
      </p:pic>
      <p:sp>
        <p:nvSpPr>
          <p:cNvPr id="5" name="Text Placeholder 4">
            <a:extLst>
              <a:ext uri="{FF2B5EF4-FFF2-40B4-BE49-F238E27FC236}">
                <a16:creationId xmlns:a16="http://schemas.microsoft.com/office/drawing/2014/main" id="{C04674F6-25C1-4955-8DEB-98A3FA373DA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Using Compute and Data Storage in other Data Center</a:t>
            </a:r>
          </a:p>
        </p:txBody>
      </p:sp>
    </p:spTree>
    <p:extLst>
      <p:ext uri="{BB962C8B-B14F-4D97-AF65-F5344CB8AC3E}">
        <p14:creationId xmlns:p14="http://schemas.microsoft.com/office/powerpoint/2010/main" val="2121336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006F074-2E77-4D03-B95B-313ECED93CAA}"/>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B7956563-EF44-429B-B84C-800FC7EB92C7}"/>
              </a:ext>
            </a:extLst>
          </p:cNvPr>
          <p:cNvPicPr>
            <a:picLocks noGrp="1" noChangeAspect="1"/>
          </p:cNvPicPr>
          <p:nvPr>
            <p:ph idx="1"/>
          </p:nvPr>
        </p:nvPicPr>
        <p:blipFill>
          <a:blip r:embed="rId2"/>
          <a:stretch>
            <a:fillRect/>
          </a:stretch>
        </p:blipFill>
        <p:spPr>
          <a:xfrm>
            <a:off x="4995863" y="1834861"/>
            <a:ext cx="6510337" cy="3294640"/>
          </a:xfrm>
          <a:prstGeom prst="rect">
            <a:avLst/>
          </a:prstGeom>
        </p:spPr>
      </p:pic>
      <p:sp>
        <p:nvSpPr>
          <p:cNvPr id="9" name="Text Placeholder 8">
            <a:extLst>
              <a:ext uri="{FF2B5EF4-FFF2-40B4-BE49-F238E27FC236}">
                <a16:creationId xmlns:a16="http://schemas.microsoft.com/office/drawing/2014/main" id="{83C168A6-1C21-496C-A9BC-94E68F5184C5}"/>
              </a:ext>
            </a:extLst>
          </p:cNvPr>
          <p:cNvSpPr>
            <a:spLocks noGrp="1"/>
          </p:cNvSpPr>
          <p:nvPr>
            <p:ph type="body" sz="half" idx="2"/>
          </p:nvPr>
        </p:nvSpPr>
        <p:spPr/>
        <p:txBody>
          <a:bodyPr/>
          <a:lstStyle/>
          <a:p>
            <a:r>
              <a:rPr lang="en-US" dirty="0"/>
              <a:t>2. Migrated Web Application:</a:t>
            </a:r>
          </a:p>
          <a:p>
            <a:pPr marL="285750" indent="-285750">
              <a:buFont typeface="Arial" panose="020B0604020202020204" pitchFamily="34" charset="0"/>
              <a:buChar char="•"/>
            </a:pPr>
            <a:r>
              <a:rPr lang="en-US" dirty="0"/>
              <a:t>A migrating web application from an inhouse set of web servers and database servers, and you want to move it into Azure.</a:t>
            </a:r>
          </a:p>
          <a:p>
            <a:pPr marL="285750" indent="-285750">
              <a:buFont typeface="Arial" panose="020B0604020202020204" pitchFamily="34" charset="0"/>
              <a:buChar char="•"/>
            </a:pPr>
            <a:r>
              <a:rPr lang="en-US" dirty="0"/>
              <a:t>So you can do that and use Azure SQL as RD Store.</a:t>
            </a:r>
          </a:p>
          <a:p>
            <a:pPr marL="285750" indent="-285750">
              <a:buFont typeface="Arial" panose="020B0604020202020204" pitchFamily="34" charset="0"/>
              <a:buChar char="•"/>
            </a:pPr>
            <a:r>
              <a:rPr lang="en-US" dirty="0"/>
              <a:t>You can take advantage of Azure Storage System and the Azure Files.</a:t>
            </a:r>
          </a:p>
        </p:txBody>
      </p:sp>
    </p:spTree>
    <p:extLst>
      <p:ext uri="{BB962C8B-B14F-4D97-AF65-F5344CB8AC3E}">
        <p14:creationId xmlns:p14="http://schemas.microsoft.com/office/powerpoint/2010/main" val="2028424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104619-FEFD-46D0-9CA8-BA7F33ADE8B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8235558-6F21-4E95-B38B-16D88DA27B1A}"/>
              </a:ext>
            </a:extLst>
          </p:cNvPr>
          <p:cNvPicPr>
            <a:picLocks noGrp="1" noChangeAspect="1"/>
          </p:cNvPicPr>
          <p:nvPr>
            <p:ph idx="1"/>
          </p:nvPr>
        </p:nvPicPr>
        <p:blipFill>
          <a:blip r:embed="rId2"/>
          <a:stretch>
            <a:fillRect/>
          </a:stretch>
        </p:blipFill>
        <p:spPr>
          <a:xfrm>
            <a:off x="4995863" y="1830856"/>
            <a:ext cx="6510337" cy="3302650"/>
          </a:xfrm>
          <a:prstGeom prst="rect">
            <a:avLst/>
          </a:prstGeom>
        </p:spPr>
      </p:pic>
      <p:sp>
        <p:nvSpPr>
          <p:cNvPr id="6" name="Text Placeholder 5">
            <a:extLst>
              <a:ext uri="{FF2B5EF4-FFF2-40B4-BE49-F238E27FC236}">
                <a16:creationId xmlns:a16="http://schemas.microsoft.com/office/drawing/2014/main" id="{6FDC9CD9-27FF-4028-B424-762F59CE7351}"/>
              </a:ext>
            </a:extLst>
          </p:cNvPr>
          <p:cNvSpPr>
            <a:spLocks noGrp="1"/>
          </p:cNvSpPr>
          <p:nvPr>
            <p:ph type="body" sz="half" idx="2"/>
          </p:nvPr>
        </p:nvSpPr>
        <p:spPr/>
        <p:txBody>
          <a:bodyPr/>
          <a:lstStyle/>
          <a:p>
            <a:r>
              <a:rPr lang="en-US" dirty="0"/>
              <a:t>3. Data Processing:</a:t>
            </a:r>
          </a:p>
          <a:p>
            <a:pPr marL="285750" indent="-285750">
              <a:buFont typeface="Arial" panose="020B0604020202020204" pitchFamily="34" charset="0"/>
              <a:buChar char="•"/>
            </a:pPr>
            <a:r>
              <a:rPr lang="en-US" dirty="0"/>
              <a:t>If you are having your data from your own data center and some data from another cloud or another blob, log files or another data and you want to be able to pull all that in and use Azure Data Factory and then to process it.</a:t>
            </a:r>
          </a:p>
          <a:p>
            <a:pPr marL="285750" indent="-285750">
              <a:buFont typeface="Arial" panose="020B0604020202020204" pitchFamily="34" charset="0"/>
              <a:buChar char="•"/>
            </a:pPr>
            <a:r>
              <a:rPr lang="en-US" dirty="0"/>
              <a:t>So then you can pull that data from those sources and then it can send that data off to Azure SQL Database or Data Lake.</a:t>
            </a:r>
          </a:p>
        </p:txBody>
      </p:sp>
    </p:spTree>
    <p:extLst>
      <p:ext uri="{BB962C8B-B14F-4D97-AF65-F5344CB8AC3E}">
        <p14:creationId xmlns:p14="http://schemas.microsoft.com/office/powerpoint/2010/main" val="3970654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7DE-9FF8-43FE-B1F5-ED5BF03A1941}"/>
              </a:ext>
            </a:extLst>
          </p:cNvPr>
          <p:cNvSpPr>
            <a:spLocks noGrp="1"/>
          </p:cNvSpPr>
          <p:nvPr>
            <p:ph type="title"/>
          </p:nvPr>
        </p:nvSpPr>
        <p:spPr/>
        <p:txBody>
          <a:bodyPr>
            <a:normAutofit/>
          </a:bodyPr>
          <a:lstStyle/>
          <a:p>
            <a:r>
              <a:rPr lang="en-US" b="1" dirty="0"/>
              <a:t>5. Analyzing Data in Azure:</a:t>
            </a:r>
            <a:r>
              <a:rPr lang="en-US" dirty="0"/>
              <a:t> </a:t>
            </a:r>
            <a:br>
              <a:rPr lang="en-US" dirty="0"/>
            </a:br>
            <a:r>
              <a:rPr lang="en-US" sz="2000" b="1" dirty="0"/>
              <a:t>a. Analyzing Data</a:t>
            </a:r>
          </a:p>
        </p:txBody>
      </p:sp>
      <p:pic>
        <p:nvPicPr>
          <p:cNvPr id="4" name="Content Placeholder 3">
            <a:extLst>
              <a:ext uri="{FF2B5EF4-FFF2-40B4-BE49-F238E27FC236}">
                <a16:creationId xmlns:a16="http://schemas.microsoft.com/office/drawing/2014/main" id="{B50A8EC6-DB7A-4DAE-AF07-6B732D2AAF22}"/>
              </a:ext>
            </a:extLst>
          </p:cNvPr>
          <p:cNvPicPr>
            <a:picLocks noGrp="1" noChangeAspect="1"/>
          </p:cNvPicPr>
          <p:nvPr>
            <p:ph idx="1"/>
          </p:nvPr>
        </p:nvPicPr>
        <p:blipFill>
          <a:blip r:embed="rId2"/>
          <a:stretch>
            <a:fillRect/>
          </a:stretch>
        </p:blipFill>
        <p:spPr>
          <a:xfrm>
            <a:off x="4995863" y="1663813"/>
            <a:ext cx="6510337" cy="3636736"/>
          </a:xfrm>
          <a:prstGeom prst="rect">
            <a:avLst/>
          </a:prstGeom>
        </p:spPr>
      </p:pic>
      <p:sp>
        <p:nvSpPr>
          <p:cNvPr id="3" name="Text Placeholder 2">
            <a:extLst>
              <a:ext uri="{FF2B5EF4-FFF2-40B4-BE49-F238E27FC236}">
                <a16:creationId xmlns:a16="http://schemas.microsoft.com/office/drawing/2014/main" id="{998BAB1E-3F94-481F-BD8A-7FBFD4075CE9}"/>
              </a:ext>
            </a:extLst>
          </p:cNvPr>
          <p:cNvSpPr>
            <a:spLocks noGrp="1"/>
          </p:cNvSpPr>
          <p:nvPr>
            <p:ph type="body" sz="half" idx="2"/>
          </p:nvPr>
        </p:nvSpPr>
        <p:spPr/>
        <p:txBody>
          <a:bodyPr/>
          <a:lstStyle/>
          <a:p>
            <a:pPr marL="342900" indent="-342900">
              <a:buFont typeface="+mj-lt"/>
              <a:buAutoNum type="arabicPeriod"/>
            </a:pPr>
            <a:r>
              <a:rPr lang="en-US" dirty="0"/>
              <a:t>SQL Data Warehouse – It is a Cloud Optimized Data Warehouse. Its storage takes advantage of cloud infrastructure.</a:t>
            </a:r>
          </a:p>
          <a:p>
            <a:pPr marL="342900" indent="-342900">
              <a:buFont typeface="+mj-lt"/>
              <a:buAutoNum type="arabicPeriod"/>
            </a:pPr>
            <a:r>
              <a:rPr lang="en-US" dirty="0"/>
              <a:t>Analysis Services – It is used to build projects, manipulate it and create models.</a:t>
            </a:r>
          </a:p>
        </p:txBody>
      </p:sp>
    </p:spTree>
    <p:extLst>
      <p:ext uri="{BB962C8B-B14F-4D97-AF65-F5344CB8AC3E}">
        <p14:creationId xmlns:p14="http://schemas.microsoft.com/office/powerpoint/2010/main" val="246898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F9FE2D-C506-4251-B2CB-F6460BF0548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B348B89-BA79-4216-AC3A-0659565EB3BB}"/>
              </a:ext>
            </a:extLst>
          </p:cNvPr>
          <p:cNvPicPr>
            <a:picLocks noGrp="1" noChangeAspect="1"/>
          </p:cNvPicPr>
          <p:nvPr>
            <p:ph idx="1"/>
          </p:nvPr>
        </p:nvPicPr>
        <p:blipFill>
          <a:blip r:embed="rId2"/>
          <a:stretch>
            <a:fillRect/>
          </a:stretch>
        </p:blipFill>
        <p:spPr>
          <a:xfrm>
            <a:off x="4995863" y="1833562"/>
            <a:ext cx="6510337" cy="3297238"/>
          </a:xfrm>
          <a:prstGeom prst="rect">
            <a:avLst/>
          </a:prstGeom>
        </p:spPr>
      </p:pic>
      <p:sp>
        <p:nvSpPr>
          <p:cNvPr id="5" name="Text Placeholder 4">
            <a:extLst>
              <a:ext uri="{FF2B5EF4-FFF2-40B4-BE49-F238E27FC236}">
                <a16:creationId xmlns:a16="http://schemas.microsoft.com/office/drawing/2014/main" id="{29C2779C-130B-4F09-A96E-FFDE6D6BEE24}"/>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It is Real Time data analysis.</a:t>
            </a:r>
          </a:p>
          <a:p>
            <a:pPr marL="285750" indent="-285750">
              <a:buFont typeface="Arial" panose="020B0604020202020204" pitchFamily="34" charset="0"/>
              <a:buChar char="•"/>
            </a:pPr>
            <a:r>
              <a:rPr lang="en-US" dirty="0"/>
              <a:t>It processes high volume messages.</a:t>
            </a:r>
          </a:p>
          <a:p>
            <a:pPr marL="285750" indent="-285750">
              <a:buFont typeface="Arial" panose="020B0604020202020204" pitchFamily="34" charset="0"/>
              <a:buChar char="•"/>
            </a:pPr>
            <a:r>
              <a:rPr lang="en-US" dirty="0"/>
              <a:t>It performs: Ingest, Analyze and Output.</a:t>
            </a:r>
          </a:p>
        </p:txBody>
      </p:sp>
    </p:spTree>
    <p:extLst>
      <p:ext uri="{BB962C8B-B14F-4D97-AF65-F5344CB8AC3E}">
        <p14:creationId xmlns:p14="http://schemas.microsoft.com/office/powerpoint/2010/main" val="4166086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E86E48-562C-4082-8850-CFC7C89A88F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CC9A966-F2B8-4B8F-9C7B-500585EF981F}"/>
              </a:ext>
            </a:extLst>
          </p:cNvPr>
          <p:cNvPicPr>
            <a:picLocks noGrp="1" noChangeAspect="1"/>
          </p:cNvPicPr>
          <p:nvPr>
            <p:ph idx="1"/>
          </p:nvPr>
        </p:nvPicPr>
        <p:blipFill>
          <a:blip r:embed="rId2"/>
          <a:stretch>
            <a:fillRect/>
          </a:stretch>
        </p:blipFill>
        <p:spPr>
          <a:xfrm>
            <a:off x="4995863" y="1912725"/>
            <a:ext cx="6510337" cy="3138912"/>
          </a:xfrm>
          <a:prstGeom prst="rect">
            <a:avLst/>
          </a:prstGeom>
        </p:spPr>
      </p:pic>
      <p:sp>
        <p:nvSpPr>
          <p:cNvPr id="5" name="Text Placeholder 4">
            <a:extLst>
              <a:ext uri="{FF2B5EF4-FFF2-40B4-BE49-F238E27FC236}">
                <a16:creationId xmlns:a16="http://schemas.microsoft.com/office/drawing/2014/main" id="{81C5D61B-8271-4099-B749-0A153B8056AE}"/>
              </a:ext>
            </a:extLst>
          </p:cNvPr>
          <p:cNvSpPr>
            <a:spLocks noGrp="1"/>
          </p:cNvSpPr>
          <p:nvPr>
            <p:ph type="body" sz="half" idx="2"/>
          </p:nvPr>
        </p:nvSpPr>
        <p:spPr/>
        <p:txBody>
          <a:bodyPr>
            <a:normAutofit fontScale="77500" lnSpcReduction="20000"/>
          </a:bodyPr>
          <a:lstStyle/>
          <a:p>
            <a:pPr marL="285750" indent="-285750">
              <a:buFont typeface="Arial" panose="020B0604020202020204" pitchFamily="34" charset="0"/>
              <a:buChar char="•"/>
            </a:pPr>
            <a:r>
              <a:rPr lang="en-US" dirty="0"/>
              <a:t>It contains following:</a:t>
            </a:r>
          </a:p>
          <a:p>
            <a:pPr marL="342900" indent="-342900">
              <a:buAutoNum type="arabicPeriod"/>
            </a:pPr>
            <a:r>
              <a:rPr lang="en-US" dirty="0"/>
              <a:t>Spark – To run Cluster</a:t>
            </a:r>
          </a:p>
          <a:p>
            <a:pPr marL="342900" indent="-342900">
              <a:buAutoNum type="arabicPeriod"/>
            </a:pPr>
            <a:r>
              <a:rPr lang="en-US" dirty="0"/>
              <a:t>Hadoop - The Apache </a:t>
            </a:r>
            <a:r>
              <a:rPr lang="en-US" b="1" dirty="0"/>
              <a:t>Hadoop</a:t>
            </a:r>
            <a:r>
              <a:rPr lang="en-US" dirty="0"/>
              <a:t> cluster type in </a:t>
            </a:r>
            <a:r>
              <a:rPr lang="en-US" b="1" dirty="0"/>
              <a:t>Azure</a:t>
            </a:r>
            <a:r>
              <a:rPr lang="en-US" dirty="0"/>
              <a:t> HDInsight allows you to use HDFS, YARN resource management, and a simple MapReduce programming model to process and analyze batch data in parallel.</a:t>
            </a:r>
          </a:p>
          <a:p>
            <a:pPr marL="342900" indent="-342900">
              <a:buAutoNum type="arabicPeriod"/>
            </a:pPr>
            <a:r>
              <a:rPr lang="en-US" dirty="0"/>
              <a:t>Hive – For Interactive Query.</a:t>
            </a:r>
          </a:p>
          <a:p>
            <a:pPr marL="342900" indent="-342900">
              <a:buAutoNum type="arabicPeriod"/>
            </a:pPr>
            <a:r>
              <a:rPr lang="en-US" dirty="0"/>
              <a:t>Storm - With Storm on Azure HDInsight, you can create a cloud-based Storm cluster that performs big data analytics in real time.</a:t>
            </a:r>
          </a:p>
          <a:p>
            <a:pPr marL="342900" indent="-342900">
              <a:buAutoNum type="arabicPeriod"/>
            </a:pPr>
            <a:r>
              <a:rPr lang="en-US" dirty="0"/>
              <a:t>Kafka - It uses </a:t>
            </a:r>
            <a:r>
              <a:rPr lang="en-US" b="1" dirty="0"/>
              <a:t>Azure</a:t>
            </a:r>
            <a:r>
              <a:rPr lang="en-US" dirty="0"/>
              <a:t> Managed Disks as the backing store for </a:t>
            </a:r>
            <a:r>
              <a:rPr lang="en-US" b="1" dirty="0"/>
              <a:t>Kafka</a:t>
            </a:r>
            <a:r>
              <a:rPr lang="en-US" dirty="0"/>
              <a:t>. Managed Disks can provide up to 16 TB of storage per </a:t>
            </a:r>
            <a:r>
              <a:rPr lang="en-US" b="1" dirty="0"/>
              <a:t>Kafka</a:t>
            </a:r>
            <a:r>
              <a:rPr lang="en-US" dirty="0"/>
              <a:t> broker.</a:t>
            </a:r>
          </a:p>
          <a:p>
            <a:pPr marL="342900" indent="-342900">
              <a:buAutoNum type="arabicPeriod"/>
            </a:pPr>
            <a:r>
              <a:rPr lang="en-US" dirty="0"/>
              <a:t>HBase - HiveQL can be used to query data stored in Apache HBase.</a:t>
            </a:r>
          </a:p>
        </p:txBody>
      </p:sp>
    </p:spTree>
    <p:extLst>
      <p:ext uri="{BB962C8B-B14F-4D97-AF65-F5344CB8AC3E}">
        <p14:creationId xmlns:p14="http://schemas.microsoft.com/office/powerpoint/2010/main" val="459553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33C22-2946-4DEA-8D34-AA4D4400059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57C23AD-A56A-4921-9303-FF98832D4475}"/>
              </a:ext>
            </a:extLst>
          </p:cNvPr>
          <p:cNvPicPr>
            <a:picLocks noGrp="1" noChangeAspect="1"/>
          </p:cNvPicPr>
          <p:nvPr>
            <p:ph idx="1"/>
          </p:nvPr>
        </p:nvPicPr>
        <p:blipFill>
          <a:blip r:embed="rId2"/>
          <a:stretch>
            <a:fillRect/>
          </a:stretch>
        </p:blipFill>
        <p:spPr>
          <a:xfrm>
            <a:off x="4995863" y="1921809"/>
            <a:ext cx="6510337" cy="3120744"/>
          </a:xfrm>
          <a:prstGeom prst="rect">
            <a:avLst/>
          </a:prstGeom>
        </p:spPr>
      </p:pic>
      <p:sp>
        <p:nvSpPr>
          <p:cNvPr id="5" name="Text Placeholder 4">
            <a:extLst>
              <a:ext uri="{FF2B5EF4-FFF2-40B4-BE49-F238E27FC236}">
                <a16:creationId xmlns:a16="http://schemas.microsoft.com/office/drawing/2014/main" id="{0BE846F5-38E8-4264-91E4-2A4B9348A01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Azure Data Bricks are used to open source framework.</a:t>
            </a:r>
          </a:p>
          <a:p>
            <a:pPr marL="285750" indent="-285750">
              <a:buFont typeface="Arial" panose="020B0604020202020204" pitchFamily="34" charset="0"/>
              <a:buChar char="•"/>
            </a:pPr>
            <a:r>
              <a:rPr lang="en-US" dirty="0"/>
              <a:t>It contains whole open source concepts and focusing on optimizing on cloud.</a:t>
            </a:r>
          </a:p>
        </p:txBody>
      </p:sp>
    </p:spTree>
    <p:extLst>
      <p:ext uri="{BB962C8B-B14F-4D97-AF65-F5344CB8AC3E}">
        <p14:creationId xmlns:p14="http://schemas.microsoft.com/office/powerpoint/2010/main" val="2811087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B3A6-ECE6-4863-8D1A-B3CABADC535A}"/>
              </a:ext>
            </a:extLst>
          </p:cNvPr>
          <p:cNvSpPr>
            <a:spLocks noGrp="1"/>
          </p:cNvSpPr>
          <p:nvPr>
            <p:ph type="title"/>
          </p:nvPr>
        </p:nvSpPr>
        <p:spPr/>
        <p:txBody>
          <a:bodyPr>
            <a:normAutofit/>
          </a:bodyPr>
          <a:lstStyle/>
          <a:p>
            <a:r>
              <a:rPr lang="en-US" sz="1800" b="1" dirty="0"/>
              <a:t>b. Machine Learning and Visualization</a:t>
            </a:r>
          </a:p>
        </p:txBody>
      </p:sp>
      <p:pic>
        <p:nvPicPr>
          <p:cNvPr id="4" name="Content Placeholder 3">
            <a:extLst>
              <a:ext uri="{FF2B5EF4-FFF2-40B4-BE49-F238E27FC236}">
                <a16:creationId xmlns:a16="http://schemas.microsoft.com/office/drawing/2014/main" id="{7783CE96-D03A-4B13-AB99-960641449E00}"/>
              </a:ext>
            </a:extLst>
          </p:cNvPr>
          <p:cNvPicPr>
            <a:picLocks noGrp="1" noChangeAspect="1"/>
          </p:cNvPicPr>
          <p:nvPr>
            <p:ph idx="1"/>
          </p:nvPr>
        </p:nvPicPr>
        <p:blipFill>
          <a:blip r:embed="rId2"/>
          <a:stretch>
            <a:fillRect/>
          </a:stretch>
        </p:blipFill>
        <p:spPr>
          <a:xfrm>
            <a:off x="4912698" y="1524000"/>
            <a:ext cx="6510337" cy="3276237"/>
          </a:xfrm>
          <a:prstGeom prst="rect">
            <a:avLst/>
          </a:prstGeom>
        </p:spPr>
      </p:pic>
      <p:sp>
        <p:nvSpPr>
          <p:cNvPr id="3" name="Text Placeholder 2">
            <a:extLst>
              <a:ext uri="{FF2B5EF4-FFF2-40B4-BE49-F238E27FC236}">
                <a16:creationId xmlns:a16="http://schemas.microsoft.com/office/drawing/2014/main" id="{67B4A2C0-BE5A-46F5-85C3-AAD5CC4C1BC6}"/>
              </a:ext>
            </a:extLst>
          </p:cNvPr>
          <p:cNvSpPr>
            <a:spLocks noGrp="1"/>
          </p:cNvSpPr>
          <p:nvPr>
            <p:ph type="body" sz="half" idx="2"/>
          </p:nvPr>
        </p:nvSpPr>
        <p:spPr/>
        <p:txBody>
          <a:bodyPr>
            <a:normAutofit fontScale="70000" lnSpcReduction="20000"/>
          </a:bodyPr>
          <a:lstStyle/>
          <a:p>
            <a:r>
              <a:rPr lang="en-US" dirty="0"/>
              <a:t>At a high-level, here’s the workflow(As shown in image below):</a:t>
            </a:r>
          </a:p>
          <a:p>
            <a:r>
              <a:rPr lang="en-US" b="1" dirty="0"/>
              <a:t>1. Ingestion of raw data</a:t>
            </a:r>
            <a:r>
              <a:rPr lang="en-US" dirty="0"/>
              <a:t> (for example, information about credit card spending patterns) into a pre-processing system</a:t>
            </a:r>
          </a:p>
          <a:p>
            <a:r>
              <a:rPr lang="en-US" b="1" dirty="0"/>
              <a:t>2. Application of pre-processing methods to data</a:t>
            </a:r>
            <a:r>
              <a:rPr lang="en-US" dirty="0"/>
              <a:t> (making the data usable by the system by removing errors, duplicates, etc.)</a:t>
            </a:r>
          </a:p>
          <a:p>
            <a:r>
              <a:rPr lang="en-US" b="1" dirty="0"/>
              <a:t>3. Presenting the prepared data </a:t>
            </a:r>
            <a:r>
              <a:rPr lang="en-US" dirty="0"/>
              <a:t>to a learning algorithm</a:t>
            </a:r>
          </a:p>
          <a:p>
            <a:r>
              <a:rPr lang="en-US" b="1" dirty="0"/>
              <a:t>4. Iteration to discover the best model</a:t>
            </a:r>
            <a:r>
              <a:rPr lang="en-US" dirty="0"/>
              <a:t> (i.e., the model that produces the most accurate results and the fewest false positives)</a:t>
            </a:r>
          </a:p>
          <a:p>
            <a:r>
              <a:rPr lang="en-US" b="1" dirty="0"/>
              <a:t>5. Selection of a candidate model</a:t>
            </a:r>
            <a:endParaRPr lang="en-US" dirty="0"/>
          </a:p>
          <a:p>
            <a:r>
              <a:rPr lang="en-US" b="1" dirty="0"/>
              <a:t>6. Deployment of the model</a:t>
            </a:r>
            <a:endParaRPr lang="en-US" dirty="0"/>
          </a:p>
          <a:p>
            <a:r>
              <a:rPr lang="en-US" b="1" dirty="0"/>
              <a:t>7. Exposure of the model via API to applications</a:t>
            </a:r>
            <a:r>
              <a:rPr lang="en-US" dirty="0"/>
              <a:t> (such as the fraud detection engine)</a:t>
            </a:r>
          </a:p>
          <a:p>
            <a:endParaRPr lang="en-US" dirty="0"/>
          </a:p>
          <a:p>
            <a:endParaRPr lang="en-US" dirty="0"/>
          </a:p>
        </p:txBody>
      </p:sp>
      <p:pic>
        <p:nvPicPr>
          <p:cNvPr id="8" name="Picture 7" descr="A close up of a clock&#10;&#10;Description automatically generated with low confidence">
            <a:extLst>
              <a:ext uri="{FF2B5EF4-FFF2-40B4-BE49-F238E27FC236}">
                <a16:creationId xmlns:a16="http://schemas.microsoft.com/office/drawing/2014/main" id="{43FA4FB0-193A-4578-9B1E-DC963901FDD6}"/>
              </a:ext>
            </a:extLst>
          </p:cNvPr>
          <p:cNvPicPr>
            <a:picLocks noChangeAspect="1"/>
          </p:cNvPicPr>
          <p:nvPr/>
        </p:nvPicPr>
        <p:blipFill>
          <a:blip r:embed="rId3"/>
          <a:stretch>
            <a:fillRect/>
          </a:stretch>
        </p:blipFill>
        <p:spPr>
          <a:xfrm>
            <a:off x="5463248" y="4950967"/>
            <a:ext cx="5409235" cy="1699943"/>
          </a:xfrm>
          <a:prstGeom prst="rect">
            <a:avLst/>
          </a:prstGeom>
        </p:spPr>
      </p:pic>
    </p:spTree>
    <p:extLst>
      <p:ext uri="{BB962C8B-B14F-4D97-AF65-F5344CB8AC3E}">
        <p14:creationId xmlns:p14="http://schemas.microsoft.com/office/powerpoint/2010/main" val="3965785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791DB1-84FD-4DE5-8623-C788562693C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BF194E1-E1C1-42AA-8494-F36A86B634A5}"/>
              </a:ext>
            </a:extLst>
          </p:cNvPr>
          <p:cNvPicPr>
            <a:picLocks noGrp="1" noChangeAspect="1"/>
          </p:cNvPicPr>
          <p:nvPr>
            <p:ph idx="1"/>
          </p:nvPr>
        </p:nvPicPr>
        <p:blipFill>
          <a:blip r:embed="rId2"/>
          <a:stretch>
            <a:fillRect/>
          </a:stretch>
        </p:blipFill>
        <p:spPr>
          <a:xfrm>
            <a:off x="4995863" y="1828346"/>
            <a:ext cx="6510337" cy="3307671"/>
          </a:xfrm>
          <a:prstGeom prst="rect">
            <a:avLst/>
          </a:prstGeom>
        </p:spPr>
      </p:pic>
      <p:sp>
        <p:nvSpPr>
          <p:cNvPr id="5" name="Text Placeholder 4">
            <a:extLst>
              <a:ext uri="{FF2B5EF4-FFF2-40B4-BE49-F238E27FC236}">
                <a16:creationId xmlns:a16="http://schemas.microsoft.com/office/drawing/2014/main" id="{18EE77BF-6E16-4A65-A60C-0EAF315E3395}"/>
              </a:ext>
            </a:extLst>
          </p:cNvPr>
          <p:cNvSpPr>
            <a:spLocks noGrp="1"/>
          </p:cNvSpPr>
          <p:nvPr>
            <p:ph type="body" sz="half" idx="2"/>
          </p:nvPr>
        </p:nvSpPr>
        <p:spPr/>
        <p:txBody>
          <a:bodyPr/>
          <a:lstStyle/>
          <a:p>
            <a:pPr marL="285750" indent="-285750">
              <a:buFont typeface="Arial" panose="020B0604020202020204" pitchFamily="34" charset="0"/>
              <a:buChar char="•"/>
            </a:pPr>
            <a:r>
              <a:rPr lang="en-US" b="1" dirty="0"/>
              <a:t>Cognitive Services</a:t>
            </a:r>
            <a:r>
              <a:rPr lang="en-US" dirty="0"/>
              <a:t> bring AI within reach of every developer—without requiring machine-learning expertise. </a:t>
            </a:r>
          </a:p>
          <a:p>
            <a:pPr marL="285750" indent="-285750">
              <a:buFont typeface="Arial" panose="020B0604020202020204" pitchFamily="34" charset="0"/>
              <a:buChar char="•"/>
            </a:pPr>
            <a:r>
              <a:rPr lang="en-US" dirty="0"/>
              <a:t>All it takes is an API call to embed the ability to see, hear, speak, search, understand and accelerate decision-making into your apps.</a:t>
            </a:r>
          </a:p>
        </p:txBody>
      </p:sp>
    </p:spTree>
    <p:extLst>
      <p:ext uri="{BB962C8B-B14F-4D97-AF65-F5344CB8AC3E}">
        <p14:creationId xmlns:p14="http://schemas.microsoft.com/office/powerpoint/2010/main" val="2665710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96FA03-448F-48F2-A1A9-6B9EEFEA0C0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47D1F20-5D4E-4BC5-97D3-3AE1ACCF6CA2}"/>
              </a:ext>
            </a:extLst>
          </p:cNvPr>
          <p:cNvPicPr>
            <a:picLocks noGrp="1" noChangeAspect="1"/>
          </p:cNvPicPr>
          <p:nvPr>
            <p:ph idx="1"/>
          </p:nvPr>
        </p:nvPicPr>
        <p:blipFill>
          <a:blip r:embed="rId2"/>
          <a:stretch>
            <a:fillRect/>
          </a:stretch>
        </p:blipFill>
        <p:spPr>
          <a:xfrm>
            <a:off x="4995863" y="1828261"/>
            <a:ext cx="6510337" cy="3307841"/>
          </a:xfrm>
          <a:prstGeom prst="rect">
            <a:avLst/>
          </a:prstGeom>
        </p:spPr>
      </p:pic>
      <p:sp>
        <p:nvSpPr>
          <p:cNvPr id="5" name="Text Placeholder 4">
            <a:extLst>
              <a:ext uri="{FF2B5EF4-FFF2-40B4-BE49-F238E27FC236}">
                <a16:creationId xmlns:a16="http://schemas.microsoft.com/office/drawing/2014/main" id="{FEE039D0-023C-4974-B794-9281BECB6B6F}"/>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With </a:t>
            </a:r>
            <a:r>
              <a:rPr lang="en-US" b="1" dirty="0"/>
              <a:t>Azure</a:t>
            </a:r>
            <a:r>
              <a:rPr lang="en-US" dirty="0"/>
              <a:t> services and </a:t>
            </a:r>
            <a:r>
              <a:rPr lang="en-US" b="1" dirty="0"/>
              <a:t>Power BI</a:t>
            </a:r>
            <a:r>
              <a:rPr lang="en-US" dirty="0"/>
              <a:t>, you can turn your data processing efforts into analytics and reports that provide real-time insights into your business. </a:t>
            </a:r>
          </a:p>
          <a:p>
            <a:pPr marL="285750" indent="-285750">
              <a:buFont typeface="Arial" panose="020B0604020202020204" pitchFamily="34" charset="0"/>
              <a:buChar char="•"/>
            </a:pPr>
            <a:r>
              <a:rPr lang="en-US" dirty="0"/>
              <a:t>Whether your data processing is cloud-based or on-premises, straightforward, or complex, single-sourced or massively scaled, warehoused, or real-time, Azure and Power BI have the built-in connectivity and integration to bring your business intelligence efforts to life.</a:t>
            </a:r>
          </a:p>
        </p:txBody>
      </p:sp>
    </p:spTree>
    <p:extLst>
      <p:ext uri="{BB962C8B-B14F-4D97-AF65-F5344CB8AC3E}">
        <p14:creationId xmlns:p14="http://schemas.microsoft.com/office/powerpoint/2010/main" val="792926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8B57-0535-417E-AB65-3C9701FF28FC}"/>
              </a:ext>
            </a:extLst>
          </p:cNvPr>
          <p:cNvSpPr>
            <a:spLocks noGrp="1"/>
          </p:cNvSpPr>
          <p:nvPr>
            <p:ph type="title"/>
          </p:nvPr>
        </p:nvSpPr>
        <p:spPr/>
        <p:txBody>
          <a:bodyPr>
            <a:normAutofit/>
          </a:bodyPr>
          <a:lstStyle/>
          <a:p>
            <a:r>
              <a:rPr lang="en-US" sz="1800" b="1" dirty="0"/>
              <a:t>c. Reviewing Data Analytics Examples</a:t>
            </a:r>
          </a:p>
        </p:txBody>
      </p:sp>
      <p:pic>
        <p:nvPicPr>
          <p:cNvPr id="4" name="Content Placeholder 3">
            <a:extLst>
              <a:ext uri="{FF2B5EF4-FFF2-40B4-BE49-F238E27FC236}">
                <a16:creationId xmlns:a16="http://schemas.microsoft.com/office/drawing/2014/main" id="{74A4B873-324E-4D1D-9A8C-C27FA4E86C5B}"/>
              </a:ext>
            </a:extLst>
          </p:cNvPr>
          <p:cNvPicPr>
            <a:picLocks noGrp="1" noChangeAspect="1"/>
          </p:cNvPicPr>
          <p:nvPr>
            <p:ph idx="1"/>
          </p:nvPr>
        </p:nvPicPr>
        <p:blipFill>
          <a:blip r:embed="rId2"/>
          <a:stretch>
            <a:fillRect/>
          </a:stretch>
        </p:blipFill>
        <p:spPr>
          <a:xfrm>
            <a:off x="4995863" y="1834925"/>
            <a:ext cx="6510337" cy="3294513"/>
          </a:xfrm>
          <a:prstGeom prst="rect">
            <a:avLst/>
          </a:prstGeom>
        </p:spPr>
      </p:pic>
      <p:sp>
        <p:nvSpPr>
          <p:cNvPr id="3" name="Text Placeholder 2">
            <a:extLst>
              <a:ext uri="{FF2B5EF4-FFF2-40B4-BE49-F238E27FC236}">
                <a16:creationId xmlns:a16="http://schemas.microsoft.com/office/drawing/2014/main" id="{30E6499F-2B53-4740-9F08-12563A3BC5F8}"/>
              </a:ext>
            </a:extLst>
          </p:cNvPr>
          <p:cNvSpPr>
            <a:spLocks noGrp="1"/>
          </p:cNvSpPr>
          <p:nvPr>
            <p:ph type="body" sz="half" idx="2"/>
          </p:nvPr>
        </p:nvSpPr>
        <p:spPr/>
        <p:txBody>
          <a:bodyPr/>
          <a:lstStyle/>
          <a:p>
            <a:r>
              <a:rPr lang="en-US" dirty="0"/>
              <a:t>1. Loading a Data Warehouse:</a:t>
            </a:r>
          </a:p>
          <a:p>
            <a:pPr marL="285750" indent="-285750">
              <a:buFont typeface="Arial" panose="020B0604020202020204" pitchFamily="34" charset="0"/>
              <a:buChar char="•"/>
            </a:pPr>
            <a:r>
              <a:rPr lang="en-US" dirty="0"/>
              <a:t>To load data from Data Factory into SQL Data Warehouse, Analysis Services at the top of it.</a:t>
            </a:r>
          </a:p>
        </p:txBody>
      </p:sp>
    </p:spTree>
    <p:extLst>
      <p:ext uri="{BB962C8B-B14F-4D97-AF65-F5344CB8AC3E}">
        <p14:creationId xmlns:p14="http://schemas.microsoft.com/office/powerpoint/2010/main" val="2466691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7" name="Title 6">
            <a:extLst>
              <a:ext uri="{FF2B5EF4-FFF2-40B4-BE49-F238E27FC236}">
                <a16:creationId xmlns:a16="http://schemas.microsoft.com/office/drawing/2014/main" id="{A0E2B62D-EF27-4553-8A19-CA4C0D6D8A50}"/>
              </a:ext>
            </a:extLst>
          </p:cNvPr>
          <p:cNvSpPr>
            <a:spLocks noGrp="1"/>
          </p:cNvSpPr>
          <p:nvPr>
            <p:ph type="title"/>
          </p:nvPr>
        </p:nvSpPr>
        <p:spPr>
          <a:xfrm>
            <a:off x="685799" y="764373"/>
            <a:ext cx="3977639" cy="1600200"/>
          </a:xfrm>
        </p:spPr>
        <p:txBody>
          <a:bodyPr anchor="b">
            <a:normAutofit/>
          </a:bodyPr>
          <a:lstStyle/>
          <a:p>
            <a:pPr algn="l"/>
            <a:endParaRPr lang="en-US" sz="3200" dirty="0"/>
          </a:p>
        </p:txBody>
      </p:sp>
      <p:sp>
        <p:nvSpPr>
          <p:cNvPr id="9" name="Content Placeholder 8">
            <a:extLst>
              <a:ext uri="{FF2B5EF4-FFF2-40B4-BE49-F238E27FC236}">
                <a16:creationId xmlns:a16="http://schemas.microsoft.com/office/drawing/2014/main" id="{8A10C1BF-CEA7-461E-9695-B511229CB066}"/>
              </a:ext>
            </a:extLst>
          </p:cNvPr>
          <p:cNvSpPr>
            <a:spLocks noGrp="1"/>
          </p:cNvSpPr>
          <p:nvPr>
            <p:ph idx="1"/>
          </p:nvPr>
        </p:nvSpPr>
        <p:spPr>
          <a:xfrm>
            <a:off x="685800" y="2364573"/>
            <a:ext cx="3977639" cy="3854112"/>
          </a:xfrm>
        </p:spPr>
        <p:txBody>
          <a:bodyPr>
            <a:normAutofit/>
          </a:bodyPr>
          <a:lstStyle/>
          <a:p>
            <a:r>
              <a:rPr lang="en-US" sz="1600" dirty="0"/>
              <a:t>IAAS:</a:t>
            </a:r>
          </a:p>
          <a:p>
            <a:pPr marL="0" indent="0">
              <a:buNone/>
            </a:pPr>
            <a:r>
              <a:rPr lang="en-US" sz="1600" dirty="0"/>
              <a:t>Examples - Virtual Machine, HDD, Networking, IP Address, etc.</a:t>
            </a:r>
          </a:p>
          <a:p>
            <a:r>
              <a:rPr lang="en-US" sz="1600" dirty="0"/>
              <a:t>PAAS:</a:t>
            </a:r>
          </a:p>
          <a:p>
            <a:pPr marL="0" indent="0">
              <a:buNone/>
            </a:pPr>
            <a:r>
              <a:rPr lang="en-US" sz="1600" dirty="0"/>
              <a:t>Examples – Database and related things.</a:t>
            </a:r>
          </a:p>
          <a:p>
            <a:r>
              <a:rPr lang="en-US" sz="1600" dirty="0"/>
              <a:t>SAAS:</a:t>
            </a:r>
          </a:p>
          <a:p>
            <a:pPr marL="0" indent="0">
              <a:buNone/>
            </a:pPr>
            <a:r>
              <a:rPr lang="en-US" sz="1600" dirty="0"/>
              <a:t>Gmail, O365, etc.</a:t>
            </a:r>
          </a:p>
        </p:txBody>
      </p:sp>
      <p:pic>
        <p:nvPicPr>
          <p:cNvPr id="4" name="Content Placeholder 3">
            <a:extLst>
              <a:ext uri="{FF2B5EF4-FFF2-40B4-BE49-F238E27FC236}">
                <a16:creationId xmlns:a16="http://schemas.microsoft.com/office/drawing/2014/main" id="{0EB3D7B9-F2A5-44BE-9B72-0962808C6C99}"/>
              </a:ext>
            </a:extLst>
          </p:cNvPr>
          <p:cNvPicPr>
            <a:picLocks noChangeAspect="1"/>
          </p:cNvPicPr>
          <p:nvPr/>
        </p:nvPicPr>
        <p:blipFill rotWithShape="1">
          <a:blip r:embed="rId3">
            <a:extLst/>
          </a:blip>
          <a:srcRect l="8010" r="2211" b="-1"/>
          <a:stretch/>
        </p:blipFill>
        <p:spPr>
          <a:xfrm>
            <a:off x="4972699" y="1644865"/>
            <a:ext cx="6533501" cy="3675080"/>
          </a:xfrm>
          <a:prstGeom prst="rect">
            <a:avLst/>
          </a:prstGeom>
        </p:spPr>
      </p:pic>
    </p:spTree>
    <p:extLst>
      <p:ext uri="{BB962C8B-B14F-4D97-AF65-F5344CB8AC3E}">
        <p14:creationId xmlns:p14="http://schemas.microsoft.com/office/powerpoint/2010/main" val="2703647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36E2F-0153-406F-84DF-EF3322F08E1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D7FC10B0-B525-4DAC-83A3-7C737C70E789}"/>
              </a:ext>
            </a:extLst>
          </p:cNvPr>
          <p:cNvPicPr>
            <a:picLocks noGrp="1" noChangeAspect="1"/>
          </p:cNvPicPr>
          <p:nvPr>
            <p:ph idx="1"/>
          </p:nvPr>
        </p:nvPicPr>
        <p:blipFill>
          <a:blip r:embed="rId2"/>
          <a:stretch>
            <a:fillRect/>
          </a:stretch>
        </p:blipFill>
        <p:spPr>
          <a:xfrm>
            <a:off x="4995863" y="1811178"/>
            <a:ext cx="6510337" cy="3342007"/>
          </a:xfrm>
          <a:prstGeom prst="rect">
            <a:avLst/>
          </a:prstGeom>
        </p:spPr>
      </p:pic>
      <p:sp>
        <p:nvSpPr>
          <p:cNvPr id="4" name="Text Placeholder 3">
            <a:extLst>
              <a:ext uri="{FF2B5EF4-FFF2-40B4-BE49-F238E27FC236}">
                <a16:creationId xmlns:a16="http://schemas.microsoft.com/office/drawing/2014/main" id="{623F5344-C66D-4255-B710-48F7386A2EF1}"/>
              </a:ext>
            </a:extLst>
          </p:cNvPr>
          <p:cNvSpPr>
            <a:spLocks noGrp="1"/>
          </p:cNvSpPr>
          <p:nvPr>
            <p:ph type="body" sz="half" idx="2"/>
          </p:nvPr>
        </p:nvSpPr>
        <p:spPr>
          <a:xfrm>
            <a:off x="685800" y="3124199"/>
            <a:ext cx="4114800" cy="3094485"/>
          </a:xfrm>
        </p:spPr>
        <p:txBody>
          <a:bodyPr/>
          <a:lstStyle/>
          <a:p>
            <a:r>
              <a:rPr lang="en-US" dirty="0"/>
              <a:t>2. Stream Analytics + Machine Learning:</a:t>
            </a:r>
          </a:p>
          <a:p>
            <a:pPr marL="285750" indent="-285750">
              <a:buFont typeface="Arial" panose="020B0604020202020204" pitchFamily="34" charset="0"/>
              <a:buChar char="•"/>
            </a:pPr>
            <a:r>
              <a:rPr lang="en-US" dirty="0"/>
              <a:t>To load data from Event Hub into the Steam Analytics, ML model is provided at the top of it, to load this processed data into Data Store.</a:t>
            </a:r>
          </a:p>
        </p:txBody>
      </p:sp>
    </p:spTree>
    <p:extLst>
      <p:ext uri="{BB962C8B-B14F-4D97-AF65-F5344CB8AC3E}">
        <p14:creationId xmlns:p14="http://schemas.microsoft.com/office/powerpoint/2010/main" val="900452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4248E-3106-44BA-BDB3-815E79CA3734}"/>
              </a:ext>
            </a:extLst>
          </p:cNvPr>
          <p:cNvSpPr>
            <a:spLocks noGrp="1"/>
          </p:cNvSpPr>
          <p:nvPr>
            <p:ph type="title"/>
          </p:nvPr>
        </p:nvSpPr>
        <p:spPr/>
        <p:txBody>
          <a:bodyPr>
            <a:normAutofit fontScale="90000"/>
          </a:bodyPr>
          <a:lstStyle/>
          <a:p>
            <a:r>
              <a:rPr lang="en-US" b="1" dirty="0"/>
              <a:t>6. Integrating Applications in Azure: </a:t>
            </a:r>
            <a:br>
              <a:rPr lang="en-US" b="1" dirty="0"/>
            </a:br>
            <a:r>
              <a:rPr lang="en-US" sz="2000" b="1" dirty="0"/>
              <a:t>a. understanding integration in Azure</a:t>
            </a:r>
          </a:p>
        </p:txBody>
      </p:sp>
      <p:pic>
        <p:nvPicPr>
          <p:cNvPr id="4" name="Content Placeholder 3">
            <a:extLst>
              <a:ext uri="{FF2B5EF4-FFF2-40B4-BE49-F238E27FC236}">
                <a16:creationId xmlns:a16="http://schemas.microsoft.com/office/drawing/2014/main" id="{75FCAF23-EEF9-4F54-A4B4-AEAB3205DD05}"/>
              </a:ext>
            </a:extLst>
          </p:cNvPr>
          <p:cNvPicPr>
            <a:picLocks noGrp="1" noChangeAspect="1"/>
          </p:cNvPicPr>
          <p:nvPr>
            <p:ph idx="1"/>
          </p:nvPr>
        </p:nvPicPr>
        <p:blipFill>
          <a:blip r:embed="rId2"/>
          <a:stretch>
            <a:fillRect/>
          </a:stretch>
        </p:blipFill>
        <p:spPr>
          <a:xfrm>
            <a:off x="4995863" y="1826922"/>
            <a:ext cx="6510337" cy="3310519"/>
          </a:xfrm>
          <a:prstGeom prst="rect">
            <a:avLst/>
          </a:prstGeom>
        </p:spPr>
      </p:pic>
      <p:sp>
        <p:nvSpPr>
          <p:cNvPr id="3" name="Text Placeholder 2">
            <a:extLst>
              <a:ext uri="{FF2B5EF4-FFF2-40B4-BE49-F238E27FC236}">
                <a16:creationId xmlns:a16="http://schemas.microsoft.com/office/drawing/2014/main" id="{E70C5D94-15D2-4F5E-95FC-F269256C534E}"/>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Basically Integration is Connecting Systems and Applications.</a:t>
            </a:r>
          </a:p>
          <a:p>
            <a:pPr marL="285750" indent="-285750">
              <a:buFont typeface="Arial" panose="020B0604020202020204" pitchFamily="34" charset="0"/>
              <a:buChar char="•"/>
            </a:pPr>
            <a:r>
              <a:rPr lang="en-US" b="1" dirty="0"/>
              <a:t>Azure Integration</a:t>
            </a:r>
            <a:r>
              <a:rPr lang="en-US" dirty="0"/>
              <a:t> Services is a collection of services for </a:t>
            </a:r>
            <a:r>
              <a:rPr lang="en-US" b="1" dirty="0"/>
              <a:t>integrating</a:t>
            </a:r>
            <a:r>
              <a:rPr lang="en-US" dirty="0"/>
              <a:t> applications and data.</a:t>
            </a:r>
          </a:p>
        </p:txBody>
      </p:sp>
    </p:spTree>
    <p:extLst>
      <p:ext uri="{BB962C8B-B14F-4D97-AF65-F5344CB8AC3E}">
        <p14:creationId xmlns:p14="http://schemas.microsoft.com/office/powerpoint/2010/main" val="1389363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08EC9-63B4-467C-AA3B-126AE4FB42C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2A47C3B-005A-4844-90DB-A56D4D5A644A}"/>
              </a:ext>
            </a:extLst>
          </p:cNvPr>
          <p:cNvPicPr>
            <a:picLocks noGrp="1" noChangeAspect="1"/>
          </p:cNvPicPr>
          <p:nvPr>
            <p:ph idx="1"/>
          </p:nvPr>
        </p:nvPicPr>
        <p:blipFill>
          <a:blip r:embed="rId2"/>
          <a:stretch>
            <a:fillRect/>
          </a:stretch>
        </p:blipFill>
        <p:spPr>
          <a:xfrm>
            <a:off x="4995863" y="1846722"/>
            <a:ext cx="6510337" cy="3270919"/>
          </a:xfrm>
          <a:prstGeom prst="rect">
            <a:avLst/>
          </a:prstGeom>
        </p:spPr>
      </p:pic>
      <p:sp>
        <p:nvSpPr>
          <p:cNvPr id="5" name="Text Placeholder 4">
            <a:extLst>
              <a:ext uri="{FF2B5EF4-FFF2-40B4-BE49-F238E27FC236}">
                <a16:creationId xmlns:a16="http://schemas.microsoft.com/office/drawing/2014/main" id="{EDDEEE56-13CE-4C2A-99FC-F34D6BE9FAD6}"/>
              </a:ext>
            </a:extLst>
          </p:cNvPr>
          <p:cNvSpPr>
            <a:spLocks noGrp="1"/>
          </p:cNvSpPr>
          <p:nvPr>
            <p:ph type="body" sz="half" idx="2"/>
          </p:nvPr>
        </p:nvSpPr>
        <p:spPr/>
        <p:txBody>
          <a:bodyPr>
            <a:normAutofit fontScale="92500" lnSpcReduction="20000"/>
          </a:bodyPr>
          <a:lstStyle/>
          <a:p>
            <a:pPr marL="342900" indent="-342900">
              <a:buFont typeface="+mj-lt"/>
              <a:buAutoNum type="arabicPeriod"/>
            </a:pPr>
            <a:r>
              <a:rPr lang="en-US" dirty="0"/>
              <a:t>Within a cloud - Own API from a web application or exchanging messages between application nodes.</a:t>
            </a:r>
          </a:p>
          <a:p>
            <a:pPr marL="342900" indent="-342900">
              <a:buFont typeface="+mj-lt"/>
              <a:buAutoNum type="arabicPeriod"/>
            </a:pPr>
            <a:r>
              <a:rPr lang="en-US" dirty="0"/>
              <a:t>Cloud to data center - Need to access data in your own data center or you need to be able to send data to your data center.</a:t>
            </a:r>
          </a:p>
          <a:p>
            <a:pPr marL="342900" indent="-342900">
              <a:buFont typeface="+mj-lt"/>
              <a:buAutoNum type="arabicPeriod"/>
            </a:pPr>
            <a:r>
              <a:rPr lang="en-US" dirty="0"/>
              <a:t>Between Clouds - One cloud in a region to another cloud in another region, you can say from Amazon to Google cloud etc.</a:t>
            </a:r>
          </a:p>
          <a:p>
            <a:pPr marL="342900" indent="-342900">
              <a:buFont typeface="+mj-lt"/>
              <a:buAutoNum type="arabicPeriod"/>
            </a:pPr>
            <a:r>
              <a:rPr lang="en-US" dirty="0"/>
              <a:t>Cloud to SaaS - An application deploying from cloud or need to integrate or connect to one or more SaaS to tale advantage of their functionality.</a:t>
            </a:r>
          </a:p>
        </p:txBody>
      </p:sp>
    </p:spTree>
    <p:extLst>
      <p:ext uri="{BB962C8B-B14F-4D97-AF65-F5344CB8AC3E}">
        <p14:creationId xmlns:p14="http://schemas.microsoft.com/office/powerpoint/2010/main" val="691327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1ACA-DC85-4A27-99FB-82D95B99E4FD}"/>
              </a:ext>
            </a:extLst>
          </p:cNvPr>
          <p:cNvSpPr>
            <a:spLocks noGrp="1"/>
          </p:cNvSpPr>
          <p:nvPr>
            <p:ph type="title"/>
          </p:nvPr>
        </p:nvSpPr>
        <p:spPr/>
        <p:txBody>
          <a:bodyPr>
            <a:normAutofit/>
          </a:bodyPr>
          <a:lstStyle/>
          <a:p>
            <a:r>
              <a:rPr lang="en-US" sz="1800" b="1" dirty="0"/>
              <a:t>b. Messaging and Workflow</a:t>
            </a:r>
          </a:p>
        </p:txBody>
      </p:sp>
      <p:pic>
        <p:nvPicPr>
          <p:cNvPr id="5" name="Content Placeholder 4">
            <a:extLst>
              <a:ext uri="{FF2B5EF4-FFF2-40B4-BE49-F238E27FC236}">
                <a16:creationId xmlns:a16="http://schemas.microsoft.com/office/drawing/2014/main" id="{F1DD9B80-2E1B-41B0-9E20-5AD658F4EB7C}"/>
              </a:ext>
            </a:extLst>
          </p:cNvPr>
          <p:cNvPicPr>
            <a:picLocks noGrp="1" noChangeAspect="1"/>
          </p:cNvPicPr>
          <p:nvPr>
            <p:ph idx="1"/>
          </p:nvPr>
        </p:nvPicPr>
        <p:blipFill>
          <a:blip r:embed="rId2"/>
          <a:stretch>
            <a:fillRect/>
          </a:stretch>
        </p:blipFill>
        <p:spPr>
          <a:xfrm>
            <a:off x="4995863" y="1826967"/>
            <a:ext cx="6510337" cy="3310429"/>
          </a:xfrm>
          <a:prstGeom prst="rect">
            <a:avLst/>
          </a:prstGeom>
        </p:spPr>
      </p:pic>
      <p:sp>
        <p:nvSpPr>
          <p:cNvPr id="3" name="Text Placeholder 2">
            <a:extLst>
              <a:ext uri="{FF2B5EF4-FFF2-40B4-BE49-F238E27FC236}">
                <a16:creationId xmlns:a16="http://schemas.microsoft.com/office/drawing/2014/main" id="{42F9D778-F120-4F4F-AF14-720E701C6024}"/>
              </a:ext>
            </a:extLst>
          </p:cNvPr>
          <p:cNvSpPr>
            <a:spLocks noGrp="1"/>
          </p:cNvSpPr>
          <p:nvPr>
            <p:ph type="body" sz="half" idx="2"/>
          </p:nvPr>
        </p:nvSpPr>
        <p:spPr/>
        <p:txBody>
          <a:bodyPr>
            <a:normAutofit fontScale="92500" lnSpcReduction="10000"/>
          </a:bodyPr>
          <a:lstStyle/>
          <a:p>
            <a:pPr marL="285750" indent="-285750">
              <a:buFont typeface="Arial" panose="020B0604020202020204" pitchFamily="34" charset="0"/>
              <a:buChar char="•"/>
            </a:pPr>
            <a:r>
              <a:rPr lang="en-US" dirty="0"/>
              <a:t>Service Bus – </a:t>
            </a:r>
            <a:r>
              <a:rPr lang="en-US" b="1" dirty="0"/>
              <a:t>Azure Service Bus</a:t>
            </a:r>
            <a:r>
              <a:rPr lang="en-US" dirty="0"/>
              <a:t> is a messaging </a:t>
            </a:r>
            <a:r>
              <a:rPr lang="en-US" b="1" dirty="0"/>
              <a:t>service</a:t>
            </a:r>
            <a:r>
              <a:rPr lang="en-US" dirty="0"/>
              <a:t> on cloud used to connect any applications, devices, and also </a:t>
            </a:r>
            <a:r>
              <a:rPr lang="en-US" b="1" dirty="0"/>
              <a:t>services</a:t>
            </a:r>
            <a:r>
              <a:rPr lang="en-US" dirty="0"/>
              <a:t> running in the cloud to any other applications or </a:t>
            </a:r>
            <a:r>
              <a:rPr lang="en-US" b="1" dirty="0"/>
              <a:t>services</a:t>
            </a:r>
            <a:r>
              <a:rPr lang="en-US" dirty="0"/>
              <a:t>.</a:t>
            </a:r>
          </a:p>
          <a:p>
            <a:pPr marL="285750" indent="-285750">
              <a:buFont typeface="Arial" panose="020B0604020202020204" pitchFamily="34" charset="0"/>
              <a:buChar char="•"/>
            </a:pPr>
            <a:r>
              <a:rPr lang="en-US" dirty="0"/>
              <a:t>Event Grid - </a:t>
            </a:r>
            <a:r>
              <a:rPr lang="en-US" b="1" dirty="0"/>
              <a:t>Azure Event Grid</a:t>
            </a:r>
            <a:r>
              <a:rPr lang="en-US" dirty="0"/>
              <a:t> is a managed </a:t>
            </a:r>
            <a:r>
              <a:rPr lang="en-US" b="1" dirty="0"/>
              <a:t>event</a:t>
            </a:r>
            <a:r>
              <a:rPr lang="en-US" dirty="0"/>
              <a:t> routing platform which enables you to react in real-time to changes that are happening in your applications hosted in </a:t>
            </a:r>
            <a:r>
              <a:rPr lang="en-US" b="1" dirty="0"/>
              <a:t>Azure</a:t>
            </a:r>
            <a:r>
              <a:rPr lang="en-US" dirty="0"/>
              <a:t> or any </a:t>
            </a:r>
            <a:r>
              <a:rPr lang="en-US" b="1" dirty="0"/>
              <a:t>Azure</a:t>
            </a:r>
            <a:r>
              <a:rPr lang="en-US" dirty="0"/>
              <a:t> resources that you own.</a:t>
            </a:r>
          </a:p>
          <a:p>
            <a:pPr marL="285750" indent="-285750">
              <a:buFont typeface="Arial" panose="020B0604020202020204" pitchFamily="34" charset="0"/>
              <a:buChar char="•"/>
            </a:pPr>
            <a:r>
              <a:rPr lang="en-US" dirty="0"/>
              <a:t>API Management - You can use </a:t>
            </a:r>
            <a:r>
              <a:rPr lang="en-US" b="1" dirty="0"/>
              <a:t>Azure API Management</a:t>
            </a:r>
            <a:r>
              <a:rPr lang="en-US" dirty="0"/>
              <a:t> to take any backend and launch a full-fledged </a:t>
            </a:r>
            <a:r>
              <a:rPr lang="en-US" b="1" dirty="0"/>
              <a:t>API</a:t>
            </a:r>
            <a:r>
              <a:rPr lang="en-US" dirty="0"/>
              <a:t> program based on it.</a:t>
            </a:r>
          </a:p>
        </p:txBody>
      </p:sp>
    </p:spTree>
    <p:extLst>
      <p:ext uri="{BB962C8B-B14F-4D97-AF65-F5344CB8AC3E}">
        <p14:creationId xmlns:p14="http://schemas.microsoft.com/office/powerpoint/2010/main" val="2924319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8F5494-2CCC-40FB-89A6-B53F6389045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ED408FF-8795-45A1-A65C-5E15C8E558C1}"/>
              </a:ext>
            </a:extLst>
          </p:cNvPr>
          <p:cNvPicPr>
            <a:picLocks noGrp="1" noChangeAspect="1"/>
          </p:cNvPicPr>
          <p:nvPr>
            <p:ph idx="1"/>
          </p:nvPr>
        </p:nvPicPr>
        <p:blipFill>
          <a:blip r:embed="rId2"/>
          <a:stretch>
            <a:fillRect/>
          </a:stretch>
        </p:blipFill>
        <p:spPr>
          <a:xfrm>
            <a:off x="4995863" y="1923183"/>
            <a:ext cx="6510337" cy="3117997"/>
          </a:xfrm>
          <a:prstGeom prst="rect">
            <a:avLst/>
          </a:prstGeom>
        </p:spPr>
      </p:pic>
      <p:sp>
        <p:nvSpPr>
          <p:cNvPr id="5" name="Text Placeholder 4">
            <a:extLst>
              <a:ext uri="{FF2B5EF4-FFF2-40B4-BE49-F238E27FC236}">
                <a16:creationId xmlns:a16="http://schemas.microsoft.com/office/drawing/2014/main" id="{E4F8DA77-75B7-43CD-815E-85E9BD07B27C}"/>
              </a:ext>
            </a:extLst>
          </p:cNvPr>
          <p:cNvSpPr>
            <a:spLocks noGrp="1"/>
          </p:cNvSpPr>
          <p:nvPr>
            <p:ph type="body" sz="half" idx="2"/>
          </p:nvPr>
        </p:nvSpPr>
        <p:spPr/>
        <p:txBody>
          <a:bodyPr/>
          <a:lstStyle/>
          <a:p>
            <a:pPr marL="285750" indent="-285750">
              <a:buFont typeface="Arial" panose="020B0604020202020204" pitchFamily="34" charset="0"/>
              <a:buChar char="•"/>
            </a:pPr>
            <a:r>
              <a:rPr lang="en-US" b="1" dirty="0"/>
              <a:t>Logic</a:t>
            </a:r>
            <a:r>
              <a:rPr lang="en-US" dirty="0"/>
              <a:t> Apps is part of an </a:t>
            </a:r>
            <a:r>
              <a:rPr lang="en-US" b="1" dirty="0"/>
              <a:t>Azure</a:t>
            </a:r>
            <a:r>
              <a:rPr lang="en-US" dirty="0"/>
              <a:t> Subscription and billed on a consumption model. </a:t>
            </a:r>
          </a:p>
          <a:p>
            <a:pPr marL="285750" indent="-285750">
              <a:buFont typeface="Arial" panose="020B0604020202020204" pitchFamily="34" charset="0"/>
              <a:buChar char="•"/>
            </a:pPr>
            <a:r>
              <a:rPr lang="en-US" b="1" dirty="0"/>
              <a:t>Flow</a:t>
            </a:r>
            <a:r>
              <a:rPr lang="en-US" dirty="0"/>
              <a:t> has a mix of standard and premium connectors. </a:t>
            </a:r>
          </a:p>
          <a:p>
            <a:pPr marL="285750" indent="-285750">
              <a:buFont typeface="Arial" panose="020B0604020202020204" pitchFamily="34" charset="0"/>
              <a:buChar char="•"/>
            </a:pPr>
            <a:r>
              <a:rPr lang="en-US" dirty="0"/>
              <a:t>Premium connector availability is dependent on the licensing level. </a:t>
            </a:r>
          </a:p>
          <a:p>
            <a:pPr marL="285750" indent="-285750">
              <a:buFont typeface="Arial" panose="020B0604020202020204" pitchFamily="34" charset="0"/>
              <a:buChar char="•"/>
            </a:pPr>
            <a:r>
              <a:rPr lang="en-US" b="1" dirty="0"/>
              <a:t>Logic</a:t>
            </a:r>
            <a:r>
              <a:rPr lang="en-US" dirty="0"/>
              <a:t> Apps have Standard and Enterprise connectors.</a:t>
            </a:r>
          </a:p>
        </p:txBody>
      </p:sp>
    </p:spTree>
    <p:extLst>
      <p:ext uri="{BB962C8B-B14F-4D97-AF65-F5344CB8AC3E}">
        <p14:creationId xmlns:p14="http://schemas.microsoft.com/office/powerpoint/2010/main" val="539879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4ABD21-0691-4A84-97A3-CC6C8F97A7A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EB60071-CD42-4651-9CEB-13565C34FE50}"/>
              </a:ext>
            </a:extLst>
          </p:cNvPr>
          <p:cNvPicPr>
            <a:picLocks noGrp="1" noChangeAspect="1"/>
          </p:cNvPicPr>
          <p:nvPr>
            <p:ph idx="1"/>
          </p:nvPr>
        </p:nvPicPr>
        <p:blipFill>
          <a:blip r:embed="rId2"/>
          <a:stretch>
            <a:fillRect/>
          </a:stretch>
        </p:blipFill>
        <p:spPr>
          <a:xfrm>
            <a:off x="4995863" y="1837520"/>
            <a:ext cx="6510337" cy="3289322"/>
          </a:xfrm>
          <a:prstGeom prst="rect">
            <a:avLst/>
          </a:prstGeom>
        </p:spPr>
      </p:pic>
      <p:sp>
        <p:nvSpPr>
          <p:cNvPr id="5" name="Text Placeholder 4">
            <a:extLst>
              <a:ext uri="{FF2B5EF4-FFF2-40B4-BE49-F238E27FC236}">
                <a16:creationId xmlns:a16="http://schemas.microsoft.com/office/drawing/2014/main" id="{EBCA9CEE-7DB6-4442-AFFF-0D3DFB982FEE}"/>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For example, you can create, store, and manage B2B artifacts, such as trading partners, agreements, maps, schemas, certificates, and batch configurations.</a:t>
            </a:r>
          </a:p>
        </p:txBody>
      </p:sp>
    </p:spTree>
    <p:extLst>
      <p:ext uri="{BB962C8B-B14F-4D97-AF65-F5344CB8AC3E}">
        <p14:creationId xmlns:p14="http://schemas.microsoft.com/office/powerpoint/2010/main" val="1185457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A9C2-B13E-4C20-8398-28E37CEA215E}"/>
              </a:ext>
            </a:extLst>
          </p:cNvPr>
          <p:cNvSpPr>
            <a:spLocks noGrp="1"/>
          </p:cNvSpPr>
          <p:nvPr>
            <p:ph type="title"/>
          </p:nvPr>
        </p:nvSpPr>
        <p:spPr/>
        <p:txBody>
          <a:bodyPr>
            <a:normAutofit/>
          </a:bodyPr>
          <a:lstStyle/>
          <a:p>
            <a:r>
              <a:rPr lang="en-US" sz="1800" b="1" dirty="0"/>
              <a:t>c. Reviewing Integration Examples</a:t>
            </a:r>
          </a:p>
        </p:txBody>
      </p:sp>
      <p:pic>
        <p:nvPicPr>
          <p:cNvPr id="4" name="Content Placeholder 3">
            <a:extLst>
              <a:ext uri="{FF2B5EF4-FFF2-40B4-BE49-F238E27FC236}">
                <a16:creationId xmlns:a16="http://schemas.microsoft.com/office/drawing/2014/main" id="{FF516A8F-D8EB-4E39-B033-38EC76D6F022}"/>
              </a:ext>
            </a:extLst>
          </p:cNvPr>
          <p:cNvPicPr>
            <a:picLocks noGrp="1" noChangeAspect="1"/>
          </p:cNvPicPr>
          <p:nvPr>
            <p:ph idx="1"/>
          </p:nvPr>
        </p:nvPicPr>
        <p:blipFill>
          <a:blip r:embed="rId2"/>
          <a:stretch>
            <a:fillRect/>
          </a:stretch>
        </p:blipFill>
        <p:spPr>
          <a:xfrm>
            <a:off x="4995863" y="1750485"/>
            <a:ext cx="6510337" cy="3463393"/>
          </a:xfrm>
          <a:prstGeom prst="rect">
            <a:avLst/>
          </a:prstGeom>
        </p:spPr>
      </p:pic>
      <p:sp>
        <p:nvSpPr>
          <p:cNvPr id="3" name="Text Placeholder 2">
            <a:extLst>
              <a:ext uri="{FF2B5EF4-FFF2-40B4-BE49-F238E27FC236}">
                <a16:creationId xmlns:a16="http://schemas.microsoft.com/office/drawing/2014/main" id="{884E9EDF-A2C3-4657-8E75-429AED2B4EDF}"/>
              </a:ext>
            </a:extLst>
          </p:cNvPr>
          <p:cNvSpPr>
            <a:spLocks noGrp="1"/>
          </p:cNvSpPr>
          <p:nvPr>
            <p:ph type="body" sz="half" idx="2"/>
          </p:nvPr>
        </p:nvSpPr>
        <p:spPr/>
        <p:txBody>
          <a:bodyPr/>
          <a:lstStyle/>
          <a:p>
            <a:pPr marL="342900" indent="-342900">
              <a:buAutoNum type="arabicPeriod"/>
            </a:pPr>
            <a:r>
              <a:rPr lang="en-US" dirty="0"/>
              <a:t>Service Bus Relay – </a:t>
            </a:r>
          </a:p>
          <a:p>
            <a:r>
              <a:rPr lang="en-US" dirty="0"/>
              <a:t>The Azure Service Bus Relay is a technology which is aimed at helping you to create hybrid integration solutions where one you would bridge from a client outside of your organization to access a service inside your network.</a:t>
            </a:r>
          </a:p>
        </p:txBody>
      </p:sp>
    </p:spTree>
    <p:extLst>
      <p:ext uri="{BB962C8B-B14F-4D97-AF65-F5344CB8AC3E}">
        <p14:creationId xmlns:p14="http://schemas.microsoft.com/office/powerpoint/2010/main" val="1056207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79448E-C61A-4F41-8F9A-2F374AB51AD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155557C-AC41-46AE-879E-B5261D075B3D}"/>
              </a:ext>
            </a:extLst>
          </p:cNvPr>
          <p:cNvPicPr>
            <a:picLocks noGrp="1" noChangeAspect="1"/>
          </p:cNvPicPr>
          <p:nvPr>
            <p:ph idx="1"/>
          </p:nvPr>
        </p:nvPicPr>
        <p:blipFill>
          <a:blip r:embed="rId2"/>
          <a:stretch>
            <a:fillRect/>
          </a:stretch>
        </p:blipFill>
        <p:spPr>
          <a:xfrm>
            <a:off x="4995863" y="1832302"/>
            <a:ext cx="6510337" cy="3299759"/>
          </a:xfrm>
          <a:prstGeom prst="rect">
            <a:avLst/>
          </a:prstGeom>
        </p:spPr>
      </p:pic>
      <p:sp>
        <p:nvSpPr>
          <p:cNvPr id="5" name="Text Placeholder 4">
            <a:extLst>
              <a:ext uri="{FF2B5EF4-FFF2-40B4-BE49-F238E27FC236}">
                <a16:creationId xmlns:a16="http://schemas.microsoft.com/office/drawing/2014/main" id="{0396B397-74EF-46BD-9123-B0FD49ABD5C5}"/>
              </a:ext>
            </a:extLst>
          </p:cNvPr>
          <p:cNvSpPr>
            <a:spLocks noGrp="1"/>
          </p:cNvSpPr>
          <p:nvPr>
            <p:ph type="body" sz="half" idx="2"/>
          </p:nvPr>
        </p:nvSpPr>
        <p:spPr/>
        <p:txBody>
          <a:bodyPr/>
          <a:lstStyle/>
          <a:p>
            <a:r>
              <a:rPr lang="en-US" dirty="0"/>
              <a:t>2. Logic Apps with Integration:</a:t>
            </a:r>
          </a:p>
          <a:p>
            <a:pPr marL="285750" indent="-285750">
              <a:buFont typeface="Arial" panose="020B0604020202020204" pitchFamily="34" charset="0"/>
              <a:buChar char="•"/>
            </a:pPr>
            <a:r>
              <a:rPr lang="en-US" b="1" dirty="0"/>
              <a:t>Azure Logic Apps</a:t>
            </a:r>
            <a:r>
              <a:rPr lang="en-US" dirty="0"/>
              <a:t> provide a mechanism for </a:t>
            </a:r>
            <a:r>
              <a:rPr lang="en-US" b="1" dirty="0"/>
              <a:t>application integration</a:t>
            </a:r>
            <a:r>
              <a:rPr lang="en-US" dirty="0"/>
              <a:t> and workflow definition in the cloud. </a:t>
            </a:r>
          </a:p>
          <a:p>
            <a:pPr marL="285750" indent="-285750">
              <a:buFont typeface="Arial" panose="020B0604020202020204" pitchFamily="34" charset="0"/>
              <a:buChar char="•"/>
            </a:pPr>
            <a:r>
              <a:rPr lang="en-US" dirty="0"/>
              <a:t>It provides a visual designer for configuring the workflows. </a:t>
            </a:r>
          </a:p>
          <a:p>
            <a:pPr marL="285750" indent="-285750">
              <a:buFont typeface="Arial" panose="020B0604020202020204" pitchFamily="34" charset="0"/>
              <a:buChar char="•"/>
            </a:pPr>
            <a:r>
              <a:rPr lang="en-US" dirty="0"/>
              <a:t>You can define a workflow with connectors and </a:t>
            </a:r>
            <a:r>
              <a:rPr lang="en-US" b="1" dirty="0"/>
              <a:t>logic</a:t>
            </a:r>
            <a:r>
              <a:rPr lang="en-US" dirty="0"/>
              <a:t> creation using inbuilt standard connectors and enterprise </a:t>
            </a:r>
            <a:r>
              <a:rPr lang="en-US" b="1" dirty="0"/>
              <a:t>integration</a:t>
            </a:r>
            <a:r>
              <a:rPr lang="en-US" dirty="0"/>
              <a:t> connectors.</a:t>
            </a:r>
          </a:p>
        </p:txBody>
      </p:sp>
    </p:spTree>
    <p:extLst>
      <p:ext uri="{BB962C8B-B14F-4D97-AF65-F5344CB8AC3E}">
        <p14:creationId xmlns:p14="http://schemas.microsoft.com/office/powerpoint/2010/main" val="1864925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A1DA5-4319-4CBB-A9CA-C48DBCE4C29B}"/>
              </a:ext>
            </a:extLst>
          </p:cNvPr>
          <p:cNvSpPr>
            <a:spLocks noGrp="1"/>
          </p:cNvSpPr>
          <p:nvPr>
            <p:ph type="title"/>
          </p:nvPr>
        </p:nvSpPr>
        <p:spPr/>
        <p:txBody>
          <a:bodyPr>
            <a:normAutofit/>
          </a:bodyPr>
          <a:lstStyle/>
          <a:p>
            <a:r>
              <a:rPr lang="en-US" b="1" dirty="0"/>
              <a:t>7. Networking In Azure:</a:t>
            </a:r>
            <a:r>
              <a:rPr lang="en-US" dirty="0"/>
              <a:t> </a:t>
            </a:r>
            <a:br>
              <a:rPr lang="en-US" dirty="0"/>
            </a:br>
            <a:r>
              <a:rPr lang="en-US" sz="2000" b="1" dirty="0"/>
              <a:t>a. Understanding Azure Networking</a:t>
            </a:r>
          </a:p>
        </p:txBody>
      </p:sp>
      <p:pic>
        <p:nvPicPr>
          <p:cNvPr id="4" name="Content Placeholder 3">
            <a:extLst>
              <a:ext uri="{FF2B5EF4-FFF2-40B4-BE49-F238E27FC236}">
                <a16:creationId xmlns:a16="http://schemas.microsoft.com/office/drawing/2014/main" id="{EF1BEA2A-209E-4E22-A5BE-5F6C0E2A8A1F}"/>
              </a:ext>
            </a:extLst>
          </p:cNvPr>
          <p:cNvPicPr>
            <a:picLocks noGrp="1" noChangeAspect="1"/>
          </p:cNvPicPr>
          <p:nvPr>
            <p:ph idx="1"/>
          </p:nvPr>
        </p:nvPicPr>
        <p:blipFill>
          <a:blip r:embed="rId2"/>
          <a:stretch>
            <a:fillRect/>
          </a:stretch>
        </p:blipFill>
        <p:spPr>
          <a:xfrm>
            <a:off x="4995863" y="1849355"/>
            <a:ext cx="6510337" cy="3265652"/>
          </a:xfrm>
          <a:prstGeom prst="rect">
            <a:avLst/>
          </a:prstGeom>
        </p:spPr>
      </p:pic>
      <p:sp>
        <p:nvSpPr>
          <p:cNvPr id="3" name="Text Placeholder 2">
            <a:extLst>
              <a:ext uri="{FF2B5EF4-FFF2-40B4-BE49-F238E27FC236}">
                <a16:creationId xmlns:a16="http://schemas.microsoft.com/office/drawing/2014/main" id="{48E16337-DADF-447C-9906-98EAAF63A18C}"/>
              </a:ext>
            </a:extLst>
          </p:cNvPr>
          <p:cNvSpPr>
            <a:spLocks noGrp="1"/>
          </p:cNvSpPr>
          <p:nvPr>
            <p:ph type="body" sz="half" idx="2"/>
          </p:nvPr>
        </p:nvSpPr>
        <p:spPr/>
        <p:txBody>
          <a:bodyPr>
            <a:normAutofit fontScale="85000" lnSpcReduction="20000"/>
          </a:bodyPr>
          <a:lstStyle/>
          <a:p>
            <a:pPr marL="342900" indent="-342900">
              <a:buFont typeface="+mj-lt"/>
              <a:buAutoNum type="arabicPeriod"/>
            </a:pPr>
            <a:r>
              <a:rPr lang="en-US" dirty="0"/>
              <a:t>Virtual Networks – </a:t>
            </a:r>
            <a:r>
              <a:rPr lang="en-US" b="1" dirty="0"/>
              <a:t>Azure Virtual Network</a:t>
            </a:r>
            <a:r>
              <a:rPr lang="en-US" dirty="0"/>
              <a:t> (</a:t>
            </a:r>
            <a:r>
              <a:rPr lang="en-US" dirty="0" err="1"/>
              <a:t>VNet</a:t>
            </a:r>
            <a:r>
              <a:rPr lang="en-US" dirty="0"/>
              <a:t>) is the fundamental building block for your private </a:t>
            </a:r>
            <a:r>
              <a:rPr lang="en-US" b="1" dirty="0"/>
              <a:t>network in Azure.</a:t>
            </a:r>
            <a:endParaRPr lang="en-US" dirty="0"/>
          </a:p>
          <a:p>
            <a:pPr marL="342900" indent="-342900">
              <a:buFont typeface="+mj-lt"/>
              <a:buAutoNum type="arabicPeriod"/>
            </a:pPr>
            <a:r>
              <a:rPr lang="en-US" dirty="0"/>
              <a:t>Public IP Addresses – </a:t>
            </a:r>
            <a:r>
              <a:rPr lang="en-US" b="1" dirty="0"/>
              <a:t>Public IP addresses</a:t>
            </a:r>
            <a:r>
              <a:rPr lang="en-US" dirty="0"/>
              <a:t> allow Internet resources to communicate inbound to </a:t>
            </a:r>
            <a:r>
              <a:rPr lang="en-US" b="1" dirty="0"/>
              <a:t>Azure</a:t>
            </a:r>
            <a:r>
              <a:rPr lang="en-US" dirty="0"/>
              <a:t> resources.</a:t>
            </a:r>
          </a:p>
          <a:p>
            <a:pPr marL="342900" indent="-342900">
              <a:buFont typeface="+mj-lt"/>
              <a:buAutoNum type="arabicPeriod"/>
            </a:pPr>
            <a:r>
              <a:rPr lang="en-US" dirty="0"/>
              <a:t>Network Security Groups – A </a:t>
            </a:r>
            <a:r>
              <a:rPr lang="en-US" b="1" dirty="0"/>
              <a:t>network security group</a:t>
            </a:r>
            <a:r>
              <a:rPr lang="en-US" dirty="0"/>
              <a:t> contains </a:t>
            </a:r>
            <a:r>
              <a:rPr lang="en-US" b="1" dirty="0"/>
              <a:t>security</a:t>
            </a:r>
            <a:r>
              <a:rPr lang="en-US" dirty="0"/>
              <a:t> rules that allow or deny inbound </a:t>
            </a:r>
            <a:r>
              <a:rPr lang="en-US" b="1" dirty="0"/>
              <a:t>network</a:t>
            </a:r>
            <a:r>
              <a:rPr lang="en-US" dirty="0"/>
              <a:t> traffic to, or outbound </a:t>
            </a:r>
            <a:r>
              <a:rPr lang="en-US" b="1" dirty="0"/>
              <a:t>network</a:t>
            </a:r>
            <a:r>
              <a:rPr lang="en-US" dirty="0"/>
              <a:t> traffic from, several types of </a:t>
            </a:r>
            <a:r>
              <a:rPr lang="en-US" b="1" dirty="0"/>
              <a:t>Azure</a:t>
            </a:r>
            <a:r>
              <a:rPr lang="en-US" dirty="0"/>
              <a:t> resources.</a:t>
            </a:r>
          </a:p>
          <a:p>
            <a:pPr marL="342900" indent="-342900">
              <a:buFont typeface="+mj-lt"/>
              <a:buAutoNum type="arabicPeriod"/>
            </a:pPr>
            <a:r>
              <a:rPr lang="en-US" dirty="0"/>
              <a:t>Service Endpoint Policies – </a:t>
            </a:r>
            <a:r>
              <a:rPr lang="en-US" dirty="0" err="1"/>
              <a:t>VNet</a:t>
            </a:r>
            <a:r>
              <a:rPr lang="en-US" dirty="0"/>
              <a:t> </a:t>
            </a:r>
            <a:r>
              <a:rPr lang="en-US" b="1" dirty="0"/>
              <a:t>service endpoint policies</a:t>
            </a:r>
            <a:r>
              <a:rPr lang="en-US" dirty="0"/>
              <a:t> allow you to filter virtual network traffic to </a:t>
            </a:r>
            <a:r>
              <a:rPr lang="en-US" b="1" dirty="0"/>
              <a:t>Azure services</a:t>
            </a:r>
            <a:r>
              <a:rPr lang="en-US" dirty="0"/>
              <a:t>.</a:t>
            </a:r>
          </a:p>
        </p:txBody>
      </p:sp>
    </p:spTree>
    <p:extLst>
      <p:ext uri="{BB962C8B-B14F-4D97-AF65-F5344CB8AC3E}">
        <p14:creationId xmlns:p14="http://schemas.microsoft.com/office/powerpoint/2010/main" val="1893519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5D17E-7B27-40F6-AD8B-B177C0243A82}"/>
              </a:ext>
            </a:extLst>
          </p:cNvPr>
          <p:cNvSpPr>
            <a:spLocks noGrp="1"/>
          </p:cNvSpPr>
          <p:nvPr>
            <p:ph type="title"/>
          </p:nvPr>
        </p:nvSpPr>
        <p:spPr/>
        <p:txBody>
          <a:bodyPr>
            <a:normAutofit/>
          </a:bodyPr>
          <a:lstStyle/>
          <a:p>
            <a:r>
              <a:rPr lang="en-US" sz="1800" b="1" dirty="0"/>
              <a:t>b. Exploring Azure network Service</a:t>
            </a:r>
          </a:p>
        </p:txBody>
      </p:sp>
      <p:pic>
        <p:nvPicPr>
          <p:cNvPr id="4" name="Content Placeholder 3">
            <a:extLst>
              <a:ext uri="{FF2B5EF4-FFF2-40B4-BE49-F238E27FC236}">
                <a16:creationId xmlns:a16="http://schemas.microsoft.com/office/drawing/2014/main" id="{3ED97775-668E-4CAF-A6B3-6300AFD74A0C}"/>
              </a:ext>
            </a:extLst>
          </p:cNvPr>
          <p:cNvPicPr>
            <a:picLocks noGrp="1" noChangeAspect="1"/>
          </p:cNvPicPr>
          <p:nvPr>
            <p:ph idx="1"/>
          </p:nvPr>
        </p:nvPicPr>
        <p:blipFill>
          <a:blip r:embed="rId2"/>
          <a:stretch>
            <a:fillRect/>
          </a:stretch>
        </p:blipFill>
        <p:spPr>
          <a:xfrm>
            <a:off x="4995863" y="1854597"/>
            <a:ext cx="6510337" cy="3255168"/>
          </a:xfrm>
          <a:prstGeom prst="rect">
            <a:avLst/>
          </a:prstGeom>
        </p:spPr>
      </p:pic>
      <p:sp>
        <p:nvSpPr>
          <p:cNvPr id="3" name="Text Placeholder 2">
            <a:extLst>
              <a:ext uri="{FF2B5EF4-FFF2-40B4-BE49-F238E27FC236}">
                <a16:creationId xmlns:a16="http://schemas.microsoft.com/office/drawing/2014/main" id="{65E5C451-C0D6-4501-B44B-BB52AE91851C}"/>
              </a:ext>
            </a:extLst>
          </p:cNvPr>
          <p:cNvSpPr>
            <a:spLocks noGrp="1"/>
          </p:cNvSpPr>
          <p:nvPr>
            <p:ph type="body" sz="half" idx="2"/>
          </p:nvPr>
        </p:nvSpPr>
        <p:spPr/>
        <p:txBody>
          <a:bodyPr/>
          <a:lstStyle/>
          <a:p>
            <a:pPr marL="342900" indent="-342900">
              <a:buFont typeface="+mj-lt"/>
              <a:buAutoNum type="arabicPeriod"/>
            </a:pPr>
            <a:r>
              <a:rPr lang="en-US" dirty="0"/>
              <a:t>Express Route – Microsoft Azure ExpressRoute is a service that provides a private connection between an organization's on-premises infrastructure and Microsoft Azure data centers. </a:t>
            </a:r>
          </a:p>
          <a:p>
            <a:pPr marL="342900" indent="-342900">
              <a:buFont typeface="+mj-lt"/>
              <a:buAutoNum type="arabicPeriod"/>
            </a:pPr>
            <a:r>
              <a:rPr lang="en-US" dirty="0"/>
              <a:t>On-premise Data Gateway – The on-</a:t>
            </a:r>
            <a:r>
              <a:rPr lang="en-US" b="1" dirty="0"/>
              <a:t>premises data gateway</a:t>
            </a:r>
            <a:r>
              <a:rPr lang="en-US" dirty="0"/>
              <a:t> polls the </a:t>
            </a:r>
            <a:r>
              <a:rPr lang="en-US" b="1" dirty="0"/>
              <a:t>Azure</a:t>
            </a:r>
            <a:r>
              <a:rPr lang="en-US" dirty="0"/>
              <a:t> Service Bus for pending requests.</a:t>
            </a:r>
          </a:p>
        </p:txBody>
      </p:sp>
    </p:spTree>
    <p:extLst>
      <p:ext uri="{BB962C8B-B14F-4D97-AF65-F5344CB8AC3E}">
        <p14:creationId xmlns:p14="http://schemas.microsoft.com/office/powerpoint/2010/main" val="1769173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AFC17C-B488-452C-8389-1F95BFFD4C2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4FAC038-CC0D-41AF-9E75-DDE445942040}"/>
              </a:ext>
            </a:extLst>
          </p:cNvPr>
          <p:cNvPicPr>
            <a:picLocks noGrp="1" noChangeAspect="1"/>
          </p:cNvPicPr>
          <p:nvPr>
            <p:ph idx="1"/>
          </p:nvPr>
        </p:nvPicPr>
        <p:blipFill>
          <a:blip r:embed="rId2"/>
          <a:stretch>
            <a:fillRect/>
          </a:stretch>
        </p:blipFill>
        <p:spPr>
          <a:xfrm>
            <a:off x="4995863" y="1845402"/>
            <a:ext cx="6510337" cy="3273559"/>
          </a:xfrm>
          <a:prstGeom prst="rect">
            <a:avLst/>
          </a:prstGeom>
        </p:spPr>
      </p:pic>
      <p:sp>
        <p:nvSpPr>
          <p:cNvPr id="5" name="Text Placeholder 4">
            <a:extLst>
              <a:ext uri="{FF2B5EF4-FFF2-40B4-BE49-F238E27FC236}">
                <a16:creationId xmlns:a16="http://schemas.microsoft.com/office/drawing/2014/main" id="{DE67DB10-BEE7-44C5-809E-3E75D1971BB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Reduced time and cost.</a:t>
            </a:r>
          </a:p>
          <a:p>
            <a:pPr marL="285750" indent="-285750">
              <a:buFont typeface="Arial" panose="020B0604020202020204" pitchFamily="34" charset="0"/>
              <a:buChar char="•"/>
            </a:pPr>
            <a:r>
              <a:rPr lang="en-US" dirty="0"/>
              <a:t>Increased flexibility</a:t>
            </a:r>
          </a:p>
          <a:p>
            <a:pPr marL="285750" indent="-285750">
              <a:buFont typeface="Arial" panose="020B0604020202020204" pitchFamily="34" charset="0"/>
              <a:buChar char="•"/>
            </a:pPr>
            <a:r>
              <a:rPr lang="en-US" dirty="0"/>
              <a:t>Lower TCO(Total Cost of Ownership).</a:t>
            </a:r>
          </a:p>
          <a:p>
            <a:pPr marL="285750" indent="-285750">
              <a:buFont typeface="Arial" panose="020B0604020202020204" pitchFamily="34" charset="0"/>
              <a:buChar char="•"/>
            </a:pPr>
            <a:r>
              <a:rPr lang="en-US" dirty="0"/>
              <a:t>New Solutions.</a:t>
            </a:r>
          </a:p>
        </p:txBody>
      </p:sp>
    </p:spTree>
    <p:extLst>
      <p:ext uri="{BB962C8B-B14F-4D97-AF65-F5344CB8AC3E}">
        <p14:creationId xmlns:p14="http://schemas.microsoft.com/office/powerpoint/2010/main" val="441485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0FA50B-991E-4D95-B930-32DF97C7106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0903081-9AA8-4FDA-B939-C296AAA2DF7C}"/>
              </a:ext>
            </a:extLst>
          </p:cNvPr>
          <p:cNvPicPr>
            <a:picLocks noGrp="1" noChangeAspect="1"/>
          </p:cNvPicPr>
          <p:nvPr>
            <p:ph idx="1"/>
          </p:nvPr>
        </p:nvPicPr>
        <p:blipFill>
          <a:blip r:embed="rId2"/>
          <a:stretch>
            <a:fillRect/>
          </a:stretch>
        </p:blipFill>
        <p:spPr>
          <a:xfrm>
            <a:off x="4995863" y="1823045"/>
            <a:ext cx="6510337" cy="3318273"/>
          </a:xfrm>
          <a:prstGeom prst="rect">
            <a:avLst/>
          </a:prstGeom>
        </p:spPr>
      </p:pic>
      <p:sp>
        <p:nvSpPr>
          <p:cNvPr id="5" name="Text Placeholder 4">
            <a:extLst>
              <a:ext uri="{FF2B5EF4-FFF2-40B4-BE49-F238E27FC236}">
                <a16:creationId xmlns:a16="http://schemas.microsoft.com/office/drawing/2014/main" id="{4A0389B8-967A-4FB6-9FCD-47A90A7BF25C}"/>
              </a:ext>
            </a:extLst>
          </p:cNvPr>
          <p:cNvSpPr>
            <a:spLocks noGrp="1"/>
          </p:cNvSpPr>
          <p:nvPr>
            <p:ph type="body" sz="half" idx="2"/>
          </p:nvPr>
        </p:nvSpPr>
        <p:spPr/>
        <p:txBody>
          <a:bodyPr>
            <a:normAutofit/>
          </a:bodyPr>
          <a:lstStyle/>
          <a:p>
            <a:pPr marL="342900" indent="-342900">
              <a:buFont typeface="+mj-lt"/>
              <a:buAutoNum type="arabicPeriod"/>
            </a:pPr>
            <a:r>
              <a:rPr lang="en-US" sz="1200" dirty="0"/>
              <a:t>CDN – </a:t>
            </a:r>
            <a:r>
              <a:rPr lang="en-US" sz="1200" b="1" dirty="0"/>
              <a:t>Azure</a:t>
            </a:r>
            <a:r>
              <a:rPr lang="en-US" sz="1200" dirty="0"/>
              <a:t> Content Delivery Network (</a:t>
            </a:r>
            <a:r>
              <a:rPr lang="en-US" sz="1200" b="1" dirty="0"/>
              <a:t>CDN</a:t>
            </a:r>
            <a:r>
              <a:rPr lang="en-US" sz="1200" dirty="0"/>
              <a:t>) is a global </a:t>
            </a:r>
            <a:r>
              <a:rPr lang="en-US" sz="1200" b="1" dirty="0"/>
              <a:t>CDN</a:t>
            </a:r>
            <a:r>
              <a:rPr lang="en-US" sz="1200" dirty="0"/>
              <a:t> solution for delivering high-bandwidth content.</a:t>
            </a:r>
          </a:p>
          <a:p>
            <a:pPr marL="342900" indent="-342900">
              <a:buFont typeface="+mj-lt"/>
              <a:buAutoNum type="arabicPeriod"/>
            </a:pPr>
            <a:r>
              <a:rPr lang="en-US" sz="1200" dirty="0"/>
              <a:t>Traffic Manager – </a:t>
            </a:r>
            <a:r>
              <a:rPr lang="en-US" sz="1200" b="1" dirty="0"/>
              <a:t>Azure Traffic Manager</a:t>
            </a:r>
            <a:r>
              <a:rPr lang="en-US" sz="1200" dirty="0"/>
              <a:t> is a DNS-based </a:t>
            </a:r>
            <a:r>
              <a:rPr lang="en-US" sz="1200" b="1" dirty="0"/>
              <a:t>traffic</a:t>
            </a:r>
            <a:r>
              <a:rPr lang="en-US" sz="1200" dirty="0"/>
              <a:t> load balancer that enables you to distribute </a:t>
            </a:r>
            <a:r>
              <a:rPr lang="en-US" sz="1200" b="1" dirty="0"/>
              <a:t>traffic</a:t>
            </a:r>
            <a:r>
              <a:rPr lang="en-US" sz="1200" dirty="0"/>
              <a:t> optimally to services across global </a:t>
            </a:r>
            <a:r>
              <a:rPr lang="en-US" sz="1200" b="1" dirty="0"/>
              <a:t>Azure</a:t>
            </a:r>
            <a:r>
              <a:rPr lang="en-US" sz="1200" dirty="0"/>
              <a:t> regions, while providing high availability and responsiveness.</a:t>
            </a:r>
          </a:p>
          <a:p>
            <a:pPr marL="342900" indent="-342900">
              <a:buFont typeface="+mj-lt"/>
              <a:buAutoNum type="arabicPeriod"/>
            </a:pPr>
            <a:r>
              <a:rPr lang="en-US" sz="1200" dirty="0"/>
              <a:t>Load Balancer – An </a:t>
            </a:r>
            <a:r>
              <a:rPr lang="en-US" sz="1200" b="1" dirty="0"/>
              <a:t>Azure load balancer</a:t>
            </a:r>
            <a:r>
              <a:rPr lang="en-US" sz="1200" dirty="0"/>
              <a:t> is a Layer-4 (TCP, UDP) </a:t>
            </a:r>
            <a:r>
              <a:rPr lang="en-US" sz="1200" b="1" dirty="0"/>
              <a:t>load balancer</a:t>
            </a:r>
            <a:r>
              <a:rPr lang="en-US" sz="1200" dirty="0"/>
              <a:t> that provides high availability by distributing incoming traffic among healthy VMs. </a:t>
            </a:r>
          </a:p>
          <a:p>
            <a:pPr marL="342900" indent="-342900">
              <a:buFont typeface="+mj-lt"/>
              <a:buAutoNum type="arabicPeriod"/>
            </a:pPr>
            <a:r>
              <a:rPr lang="en-US" sz="1200" dirty="0"/>
              <a:t>DNS Zones – A </a:t>
            </a:r>
            <a:r>
              <a:rPr lang="en-US" sz="1200" b="1" dirty="0"/>
              <a:t>DNS zone</a:t>
            </a:r>
            <a:r>
              <a:rPr lang="en-US" sz="1200" dirty="0"/>
              <a:t> is a data resource that contains the </a:t>
            </a:r>
            <a:r>
              <a:rPr lang="en-US" sz="1200" b="1" dirty="0"/>
              <a:t>DNS</a:t>
            </a:r>
            <a:r>
              <a:rPr lang="en-US" sz="1200" dirty="0"/>
              <a:t> records for a domain name. </a:t>
            </a:r>
          </a:p>
        </p:txBody>
      </p:sp>
    </p:spTree>
    <p:extLst>
      <p:ext uri="{BB962C8B-B14F-4D97-AF65-F5344CB8AC3E}">
        <p14:creationId xmlns:p14="http://schemas.microsoft.com/office/powerpoint/2010/main" val="542668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1756D-305D-4851-ACB2-C11FFF86637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E6D9D28-1922-41D3-BEF1-B7D318CE820F}"/>
              </a:ext>
            </a:extLst>
          </p:cNvPr>
          <p:cNvPicPr>
            <a:picLocks noGrp="1" noChangeAspect="1"/>
          </p:cNvPicPr>
          <p:nvPr>
            <p:ph idx="1"/>
          </p:nvPr>
        </p:nvPicPr>
        <p:blipFill>
          <a:blip r:embed="rId2"/>
          <a:stretch>
            <a:fillRect/>
          </a:stretch>
        </p:blipFill>
        <p:spPr>
          <a:xfrm>
            <a:off x="4995863" y="1833528"/>
            <a:ext cx="6510337" cy="3297306"/>
          </a:xfrm>
          <a:prstGeom prst="rect">
            <a:avLst/>
          </a:prstGeom>
        </p:spPr>
      </p:pic>
      <p:sp>
        <p:nvSpPr>
          <p:cNvPr id="5" name="Text Placeholder 4">
            <a:extLst>
              <a:ext uri="{FF2B5EF4-FFF2-40B4-BE49-F238E27FC236}">
                <a16:creationId xmlns:a16="http://schemas.microsoft.com/office/drawing/2014/main" id="{2A834DCF-0CD0-4221-AE91-E10474A9064A}"/>
              </a:ext>
            </a:extLst>
          </p:cNvPr>
          <p:cNvSpPr>
            <a:spLocks noGrp="1"/>
          </p:cNvSpPr>
          <p:nvPr>
            <p:ph type="body" sz="half" idx="2"/>
          </p:nvPr>
        </p:nvSpPr>
        <p:spPr/>
        <p:txBody>
          <a:bodyPr>
            <a:normAutofit fontScale="92500" lnSpcReduction="20000"/>
          </a:bodyPr>
          <a:lstStyle/>
          <a:p>
            <a:pPr marL="342900" indent="-342900">
              <a:buFont typeface="+mj-lt"/>
              <a:buAutoNum type="arabicPeriod"/>
            </a:pPr>
            <a:r>
              <a:rPr lang="en-US" dirty="0"/>
              <a:t>DDoS Protection – </a:t>
            </a:r>
            <a:r>
              <a:rPr lang="en-US" b="1" dirty="0"/>
              <a:t>DDoS Protection</a:t>
            </a:r>
            <a:r>
              <a:rPr lang="en-US" dirty="0"/>
              <a:t> enables you to </a:t>
            </a:r>
            <a:r>
              <a:rPr lang="en-US" b="1" dirty="0"/>
              <a:t>protect</a:t>
            </a:r>
            <a:r>
              <a:rPr lang="en-US" dirty="0"/>
              <a:t> your </a:t>
            </a:r>
            <a:r>
              <a:rPr lang="en-US" b="1" dirty="0"/>
              <a:t>Azure</a:t>
            </a:r>
            <a:r>
              <a:rPr lang="en-US" dirty="0"/>
              <a:t> resources from denial of service (DoS) attacks with always-on monitoring and automatic network </a:t>
            </a:r>
            <a:r>
              <a:rPr lang="en-US" b="1" dirty="0"/>
              <a:t>attack mitigation</a:t>
            </a:r>
            <a:r>
              <a:rPr lang="en-US" dirty="0"/>
              <a:t>. </a:t>
            </a:r>
          </a:p>
          <a:p>
            <a:pPr marL="342900" indent="-342900">
              <a:buFont typeface="+mj-lt"/>
              <a:buAutoNum type="arabicPeriod"/>
            </a:pPr>
            <a:r>
              <a:rPr lang="en-US" dirty="0"/>
              <a:t>Application Gateway – </a:t>
            </a:r>
            <a:r>
              <a:rPr lang="en-US" b="1" dirty="0"/>
              <a:t>Azure Application Gateway</a:t>
            </a:r>
            <a:r>
              <a:rPr lang="en-US" dirty="0"/>
              <a:t> is a web traffic load balancer that enables you to manage traffic to your web </a:t>
            </a:r>
            <a:r>
              <a:rPr lang="en-US" b="1" dirty="0"/>
              <a:t>applications.</a:t>
            </a:r>
            <a:endParaRPr lang="en-US" dirty="0"/>
          </a:p>
          <a:p>
            <a:pPr marL="342900" indent="-342900">
              <a:buFont typeface="+mj-lt"/>
              <a:buAutoNum type="arabicPeriod"/>
            </a:pPr>
            <a:r>
              <a:rPr lang="en-US" dirty="0"/>
              <a:t>Front Door – </a:t>
            </a:r>
            <a:r>
              <a:rPr lang="en-US" b="1" dirty="0"/>
              <a:t>Azure Front Door</a:t>
            </a:r>
            <a:r>
              <a:rPr lang="en-US" dirty="0"/>
              <a:t> enables you to build secure, high performant and highly available web applications through global load balancing with fast failover, application acceleration and web application firewall.</a:t>
            </a:r>
          </a:p>
        </p:txBody>
      </p:sp>
    </p:spTree>
    <p:extLst>
      <p:ext uri="{BB962C8B-B14F-4D97-AF65-F5344CB8AC3E}">
        <p14:creationId xmlns:p14="http://schemas.microsoft.com/office/powerpoint/2010/main" val="13066071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DB9C-4F3E-4836-A61B-1D39AA4B65F4}"/>
              </a:ext>
            </a:extLst>
          </p:cNvPr>
          <p:cNvSpPr>
            <a:spLocks noGrp="1"/>
          </p:cNvSpPr>
          <p:nvPr>
            <p:ph type="title"/>
          </p:nvPr>
        </p:nvSpPr>
        <p:spPr/>
        <p:txBody>
          <a:bodyPr>
            <a:normAutofit/>
          </a:bodyPr>
          <a:lstStyle/>
          <a:p>
            <a:r>
              <a:rPr lang="en-US" sz="1800" b="1" dirty="0"/>
              <a:t>c. Reviewing Network Examples</a:t>
            </a:r>
          </a:p>
        </p:txBody>
      </p:sp>
      <p:pic>
        <p:nvPicPr>
          <p:cNvPr id="4" name="Content Placeholder 3">
            <a:extLst>
              <a:ext uri="{FF2B5EF4-FFF2-40B4-BE49-F238E27FC236}">
                <a16:creationId xmlns:a16="http://schemas.microsoft.com/office/drawing/2014/main" id="{88DC03ED-31B1-4FEA-A46C-0134C31EB610}"/>
              </a:ext>
            </a:extLst>
          </p:cNvPr>
          <p:cNvPicPr>
            <a:picLocks noGrp="1" noChangeAspect="1"/>
          </p:cNvPicPr>
          <p:nvPr>
            <p:ph idx="1"/>
          </p:nvPr>
        </p:nvPicPr>
        <p:blipFill>
          <a:blip r:embed="rId2"/>
          <a:stretch>
            <a:fillRect/>
          </a:stretch>
        </p:blipFill>
        <p:spPr>
          <a:xfrm>
            <a:off x="4995863" y="1849338"/>
            <a:ext cx="6510337" cy="3265686"/>
          </a:xfrm>
          <a:prstGeom prst="rect">
            <a:avLst/>
          </a:prstGeom>
        </p:spPr>
      </p:pic>
      <p:sp>
        <p:nvSpPr>
          <p:cNvPr id="3" name="Text Placeholder 2">
            <a:extLst>
              <a:ext uri="{FF2B5EF4-FFF2-40B4-BE49-F238E27FC236}">
                <a16:creationId xmlns:a16="http://schemas.microsoft.com/office/drawing/2014/main" id="{CEFB169C-1099-4816-8F1E-468C96E4ABCE}"/>
              </a:ext>
            </a:extLst>
          </p:cNvPr>
          <p:cNvSpPr>
            <a:spLocks noGrp="1"/>
          </p:cNvSpPr>
          <p:nvPr>
            <p:ph type="body" sz="half" idx="2"/>
          </p:nvPr>
        </p:nvSpPr>
        <p:spPr/>
        <p:txBody>
          <a:bodyPr/>
          <a:lstStyle/>
          <a:p>
            <a:pPr marL="342900" indent="-342900">
              <a:buAutoNum type="arabicPeriod"/>
            </a:pPr>
            <a:r>
              <a:rPr lang="en-US" dirty="0"/>
              <a:t>Hybrid Network – </a:t>
            </a:r>
          </a:p>
          <a:p>
            <a:r>
              <a:rPr lang="en-US" dirty="0"/>
              <a:t>App services, in order to access any organization's datacenter, it may use Express Routes, in order to achieve Hybrid Network.</a:t>
            </a:r>
          </a:p>
        </p:txBody>
      </p:sp>
    </p:spTree>
    <p:extLst>
      <p:ext uri="{BB962C8B-B14F-4D97-AF65-F5344CB8AC3E}">
        <p14:creationId xmlns:p14="http://schemas.microsoft.com/office/powerpoint/2010/main" val="2559039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A75080-0113-41FE-9100-7BD7E143939B}"/>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1756CAA0-4262-42A1-8D72-C10A7DC9E10D}"/>
              </a:ext>
            </a:extLst>
          </p:cNvPr>
          <p:cNvPicPr>
            <a:picLocks noGrp="1" noChangeAspect="1"/>
          </p:cNvPicPr>
          <p:nvPr>
            <p:ph idx="1"/>
          </p:nvPr>
        </p:nvPicPr>
        <p:blipFill>
          <a:blip r:embed="rId2"/>
          <a:stretch>
            <a:fillRect/>
          </a:stretch>
        </p:blipFill>
        <p:spPr>
          <a:xfrm>
            <a:off x="4995863" y="1661182"/>
            <a:ext cx="6510337" cy="3641999"/>
          </a:xfrm>
          <a:prstGeom prst="rect">
            <a:avLst/>
          </a:prstGeom>
        </p:spPr>
      </p:pic>
      <p:sp>
        <p:nvSpPr>
          <p:cNvPr id="5" name="Text Placeholder 4">
            <a:extLst>
              <a:ext uri="{FF2B5EF4-FFF2-40B4-BE49-F238E27FC236}">
                <a16:creationId xmlns:a16="http://schemas.microsoft.com/office/drawing/2014/main" id="{052E2489-8D7B-45FF-8D4F-2E115CD12E44}"/>
              </a:ext>
            </a:extLst>
          </p:cNvPr>
          <p:cNvSpPr>
            <a:spLocks noGrp="1"/>
          </p:cNvSpPr>
          <p:nvPr>
            <p:ph type="body" sz="half" idx="2"/>
          </p:nvPr>
        </p:nvSpPr>
        <p:spPr/>
        <p:txBody>
          <a:bodyPr/>
          <a:lstStyle/>
          <a:p>
            <a:r>
              <a:rPr lang="en-US" dirty="0"/>
              <a:t>2. Cloud Web Application – </a:t>
            </a:r>
          </a:p>
          <a:p>
            <a:r>
              <a:rPr lang="en-US" dirty="0"/>
              <a:t>App services, makes use of Azure SQL database to store cloud web application.</a:t>
            </a:r>
          </a:p>
          <a:p>
            <a:endParaRPr lang="en-US" dirty="0"/>
          </a:p>
        </p:txBody>
      </p:sp>
    </p:spTree>
    <p:extLst>
      <p:ext uri="{BB962C8B-B14F-4D97-AF65-F5344CB8AC3E}">
        <p14:creationId xmlns:p14="http://schemas.microsoft.com/office/powerpoint/2010/main" val="29617507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8D900-5FF5-4EA5-84EF-76C94E8D941D}"/>
              </a:ext>
            </a:extLst>
          </p:cNvPr>
          <p:cNvSpPr>
            <a:spLocks noGrp="1"/>
          </p:cNvSpPr>
          <p:nvPr>
            <p:ph type="title"/>
          </p:nvPr>
        </p:nvSpPr>
        <p:spPr/>
        <p:txBody>
          <a:bodyPr>
            <a:normAutofit fontScale="90000"/>
          </a:bodyPr>
          <a:lstStyle/>
          <a:p>
            <a:r>
              <a:rPr lang="en-US" b="1" dirty="0"/>
              <a:t>8. Managing and monitoring Azure resources: </a:t>
            </a:r>
            <a:br>
              <a:rPr lang="en-US" b="1" dirty="0"/>
            </a:br>
            <a:r>
              <a:rPr lang="en-US" sz="2000" b="1" dirty="0"/>
              <a:t>a. Understanding Azure management</a:t>
            </a:r>
          </a:p>
        </p:txBody>
      </p:sp>
      <p:pic>
        <p:nvPicPr>
          <p:cNvPr id="4" name="Content Placeholder 3">
            <a:extLst>
              <a:ext uri="{FF2B5EF4-FFF2-40B4-BE49-F238E27FC236}">
                <a16:creationId xmlns:a16="http://schemas.microsoft.com/office/drawing/2014/main" id="{63F735F3-360A-47B5-B79C-CEB061221CE4}"/>
              </a:ext>
            </a:extLst>
          </p:cNvPr>
          <p:cNvPicPr>
            <a:picLocks noGrp="1" noChangeAspect="1"/>
          </p:cNvPicPr>
          <p:nvPr>
            <p:ph idx="1"/>
          </p:nvPr>
        </p:nvPicPr>
        <p:blipFill>
          <a:blip r:embed="rId2"/>
          <a:stretch>
            <a:fillRect/>
          </a:stretch>
        </p:blipFill>
        <p:spPr>
          <a:xfrm>
            <a:off x="4995863" y="1769211"/>
            <a:ext cx="6510337" cy="3425940"/>
          </a:xfrm>
          <a:prstGeom prst="rect">
            <a:avLst/>
          </a:prstGeom>
        </p:spPr>
      </p:pic>
      <p:sp>
        <p:nvSpPr>
          <p:cNvPr id="3" name="Text Placeholder 2">
            <a:extLst>
              <a:ext uri="{FF2B5EF4-FFF2-40B4-BE49-F238E27FC236}">
                <a16:creationId xmlns:a16="http://schemas.microsoft.com/office/drawing/2014/main" id="{0D84A044-CA61-4557-B03D-A131AFEFE2BF}"/>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Management refers to the tasks and processes required to maintain your business applications and the resources that support them. </a:t>
            </a:r>
          </a:p>
          <a:p>
            <a:pPr marL="285750" indent="-285750">
              <a:buFont typeface="Arial" panose="020B0604020202020204" pitchFamily="34" charset="0"/>
              <a:buChar char="•"/>
            </a:pPr>
            <a:r>
              <a:rPr lang="en-US" dirty="0"/>
              <a:t>Azure has many services and tools that work together to provide complete management. </a:t>
            </a:r>
          </a:p>
          <a:p>
            <a:pPr marL="285750" indent="-285750">
              <a:buFont typeface="Arial" panose="020B0604020202020204" pitchFamily="34" charset="0"/>
              <a:buChar char="•"/>
            </a:pPr>
            <a:r>
              <a:rPr lang="en-US" dirty="0"/>
              <a:t>These services aren't only for resources in Azure, but also in other clouds and on-premises. </a:t>
            </a:r>
          </a:p>
        </p:txBody>
      </p:sp>
    </p:spTree>
    <p:extLst>
      <p:ext uri="{BB962C8B-B14F-4D97-AF65-F5344CB8AC3E}">
        <p14:creationId xmlns:p14="http://schemas.microsoft.com/office/powerpoint/2010/main" val="1483984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34BC4-5B5E-4FDF-9B13-9AE0A112320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15D9F6E-C597-4016-8385-CA7141A22B43}"/>
              </a:ext>
            </a:extLst>
          </p:cNvPr>
          <p:cNvPicPr>
            <a:picLocks noGrp="1" noChangeAspect="1"/>
          </p:cNvPicPr>
          <p:nvPr>
            <p:ph idx="1"/>
          </p:nvPr>
        </p:nvPicPr>
        <p:blipFill>
          <a:blip r:embed="rId2"/>
          <a:stretch>
            <a:fillRect/>
          </a:stretch>
        </p:blipFill>
        <p:spPr>
          <a:xfrm>
            <a:off x="4995863" y="1828304"/>
            <a:ext cx="6510337" cy="3307755"/>
          </a:xfrm>
          <a:prstGeom prst="rect">
            <a:avLst/>
          </a:prstGeom>
        </p:spPr>
      </p:pic>
      <p:sp>
        <p:nvSpPr>
          <p:cNvPr id="5" name="Text Placeholder 4">
            <a:extLst>
              <a:ext uri="{FF2B5EF4-FFF2-40B4-BE49-F238E27FC236}">
                <a16:creationId xmlns:a16="http://schemas.microsoft.com/office/drawing/2014/main" id="{948D0CDE-5873-4CCF-97B2-C6FFCF0FB6DA}"/>
              </a:ext>
            </a:extLst>
          </p:cNvPr>
          <p:cNvSpPr>
            <a:spLocks noGrp="1"/>
          </p:cNvSpPr>
          <p:nvPr>
            <p:ph type="body" sz="half" idx="2"/>
          </p:nvPr>
        </p:nvSpPr>
        <p:spPr/>
        <p:txBody>
          <a:bodyPr>
            <a:normAutofit fontScale="77500" lnSpcReduction="20000"/>
          </a:bodyPr>
          <a:lstStyle/>
          <a:p>
            <a:pPr marL="342900" indent="-342900">
              <a:buAutoNum type="arabicPeriod"/>
            </a:pPr>
            <a:r>
              <a:rPr lang="en-US" dirty="0"/>
              <a:t>Portal – Users can manage Azure services using the Web-based Azure portal (sometimes referred to as the Azure Resource Manager (ARM) portal)</a:t>
            </a:r>
          </a:p>
          <a:p>
            <a:pPr marL="342900" indent="-342900">
              <a:buAutoNum type="arabicPeriod"/>
            </a:pPr>
            <a:r>
              <a:rPr lang="en-US" dirty="0"/>
              <a:t>CLI/PowerShell – </a:t>
            </a:r>
            <a:r>
              <a:rPr lang="en-US" b="1" dirty="0"/>
              <a:t>Azure CLI</a:t>
            </a:r>
            <a:r>
              <a:rPr lang="en-US" dirty="0"/>
              <a:t> is a cross-platform </a:t>
            </a:r>
            <a:r>
              <a:rPr lang="en-US" b="1" dirty="0"/>
              <a:t>command line</a:t>
            </a:r>
            <a:r>
              <a:rPr lang="en-US" dirty="0"/>
              <a:t> tool, that is used to manage and administrate </a:t>
            </a:r>
            <a:r>
              <a:rPr lang="en-US" b="1" dirty="0"/>
              <a:t>Microsoft Azure</a:t>
            </a:r>
            <a:r>
              <a:rPr lang="en-US" dirty="0"/>
              <a:t>. It doesn't replace </a:t>
            </a:r>
            <a:r>
              <a:rPr lang="en-US" b="1" dirty="0"/>
              <a:t>PowerShell</a:t>
            </a:r>
            <a:r>
              <a:rPr lang="en-US" dirty="0"/>
              <a:t> but provides an alternative to </a:t>
            </a:r>
            <a:r>
              <a:rPr lang="en-US" b="1" dirty="0"/>
              <a:t>using</a:t>
            </a:r>
            <a:r>
              <a:rPr lang="en-US" dirty="0"/>
              <a:t> managing </a:t>
            </a:r>
            <a:r>
              <a:rPr lang="en-US" b="1" dirty="0"/>
              <a:t>Azure</a:t>
            </a:r>
            <a:r>
              <a:rPr lang="en-US" dirty="0"/>
              <a:t> from the </a:t>
            </a:r>
            <a:r>
              <a:rPr lang="en-US" b="1" dirty="0"/>
              <a:t>command line</a:t>
            </a:r>
            <a:r>
              <a:rPr lang="en-US" dirty="0"/>
              <a:t>.</a:t>
            </a:r>
          </a:p>
          <a:p>
            <a:pPr marL="342900" indent="-342900">
              <a:buAutoNum type="arabicPeriod"/>
            </a:pPr>
            <a:r>
              <a:rPr lang="en-US" dirty="0"/>
              <a:t>Cloud Shell – </a:t>
            </a:r>
            <a:r>
              <a:rPr lang="en-US" b="1" dirty="0"/>
              <a:t>Azure Cloud Shell</a:t>
            </a:r>
            <a:r>
              <a:rPr lang="en-US" dirty="0"/>
              <a:t> is an interactive, authenticated, browser-accessible </a:t>
            </a:r>
            <a:r>
              <a:rPr lang="en-US" b="1" dirty="0"/>
              <a:t>shell</a:t>
            </a:r>
            <a:r>
              <a:rPr lang="en-US" dirty="0"/>
              <a:t> for managing </a:t>
            </a:r>
            <a:r>
              <a:rPr lang="en-US" b="1" dirty="0"/>
              <a:t>Azure</a:t>
            </a:r>
            <a:r>
              <a:rPr lang="en-US" dirty="0"/>
              <a:t> resources. It provides the flexibility of choosing the </a:t>
            </a:r>
            <a:r>
              <a:rPr lang="en-US" b="1" dirty="0"/>
              <a:t>shell</a:t>
            </a:r>
            <a:r>
              <a:rPr lang="en-US" dirty="0"/>
              <a:t> experience that best suits the way you work, either </a:t>
            </a:r>
            <a:r>
              <a:rPr lang="en-US" b="1" dirty="0"/>
              <a:t>Bash</a:t>
            </a:r>
            <a:r>
              <a:rPr lang="en-US" dirty="0"/>
              <a:t> or PowerShell.</a:t>
            </a:r>
          </a:p>
          <a:p>
            <a:pPr marL="342900" indent="-342900">
              <a:buAutoNum type="arabicPeriod"/>
            </a:pPr>
            <a:r>
              <a:rPr lang="en-US" dirty="0"/>
              <a:t>Mobile App – Azure App Service is a fully managed PaaS offering for professional developers. </a:t>
            </a:r>
          </a:p>
        </p:txBody>
      </p:sp>
    </p:spTree>
    <p:extLst>
      <p:ext uri="{BB962C8B-B14F-4D97-AF65-F5344CB8AC3E}">
        <p14:creationId xmlns:p14="http://schemas.microsoft.com/office/powerpoint/2010/main" val="2856232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313506-3D2B-4357-BC31-3607D7C4DC2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F467478-9AFA-4538-941C-84493654C156}"/>
              </a:ext>
            </a:extLst>
          </p:cNvPr>
          <p:cNvPicPr>
            <a:picLocks noGrp="1" noChangeAspect="1"/>
          </p:cNvPicPr>
          <p:nvPr>
            <p:ph idx="1"/>
          </p:nvPr>
        </p:nvPicPr>
        <p:blipFill>
          <a:blip r:embed="rId2"/>
          <a:stretch>
            <a:fillRect/>
          </a:stretch>
        </p:blipFill>
        <p:spPr>
          <a:xfrm>
            <a:off x="4995863" y="1842794"/>
            <a:ext cx="6510337" cy="3278775"/>
          </a:xfrm>
          <a:prstGeom prst="rect">
            <a:avLst/>
          </a:prstGeom>
        </p:spPr>
      </p:pic>
      <p:sp>
        <p:nvSpPr>
          <p:cNvPr id="5" name="Text Placeholder 4">
            <a:extLst>
              <a:ext uri="{FF2B5EF4-FFF2-40B4-BE49-F238E27FC236}">
                <a16:creationId xmlns:a16="http://schemas.microsoft.com/office/drawing/2014/main" id="{A9A7F564-FCB0-4DB4-AFB9-746DE12513F4}"/>
              </a:ext>
            </a:extLst>
          </p:cNvPr>
          <p:cNvSpPr>
            <a:spLocks noGrp="1"/>
          </p:cNvSpPr>
          <p:nvPr>
            <p:ph type="body" sz="half" idx="2"/>
          </p:nvPr>
        </p:nvSpPr>
        <p:spPr/>
        <p:txBody>
          <a:bodyPr>
            <a:normAutofit fontScale="85000" lnSpcReduction="20000"/>
          </a:bodyPr>
          <a:lstStyle/>
          <a:p>
            <a:pPr marL="342900" indent="-342900">
              <a:buAutoNum type="arabicPeriod"/>
            </a:pPr>
            <a:r>
              <a:rPr lang="en-US" dirty="0"/>
              <a:t>Backup and site recovery – </a:t>
            </a:r>
            <a:r>
              <a:rPr lang="en-US" b="1" dirty="0"/>
              <a:t>Azure Site Recovery</a:t>
            </a:r>
            <a:r>
              <a:rPr lang="en-US" dirty="0"/>
              <a:t> can perform replications for </a:t>
            </a:r>
            <a:r>
              <a:rPr lang="en-US" b="1" dirty="0"/>
              <a:t>Azure</a:t>
            </a:r>
            <a:r>
              <a:rPr lang="en-US" dirty="0"/>
              <a:t> VMs between </a:t>
            </a:r>
            <a:r>
              <a:rPr lang="en-US" b="1" dirty="0"/>
              <a:t>Azure</a:t>
            </a:r>
            <a:r>
              <a:rPr lang="en-US" dirty="0"/>
              <a:t> regions and on-premises VMs, </a:t>
            </a:r>
            <a:r>
              <a:rPr lang="en-US" b="1" dirty="0"/>
              <a:t>Azure</a:t>
            </a:r>
            <a:r>
              <a:rPr lang="en-US" dirty="0"/>
              <a:t> Stack VMs, and physical servers.</a:t>
            </a:r>
          </a:p>
          <a:p>
            <a:pPr marL="342900" indent="-342900">
              <a:buAutoNum type="arabicPeriod"/>
            </a:pPr>
            <a:r>
              <a:rPr lang="en-US" dirty="0"/>
              <a:t>Automation and Scheduling – A </a:t>
            </a:r>
            <a:r>
              <a:rPr lang="en-US" b="1" dirty="0"/>
              <a:t>schedule</a:t>
            </a:r>
            <a:r>
              <a:rPr lang="en-US" dirty="0"/>
              <a:t> can be configured to either run once or on a reoccurring hourly or daily </a:t>
            </a:r>
            <a:r>
              <a:rPr lang="en-US" b="1" dirty="0"/>
              <a:t>schedule</a:t>
            </a:r>
            <a:r>
              <a:rPr lang="en-US" dirty="0"/>
              <a:t> for runbooks in the </a:t>
            </a:r>
            <a:r>
              <a:rPr lang="en-US" b="1" dirty="0"/>
              <a:t>Azure</a:t>
            </a:r>
            <a:r>
              <a:rPr lang="en-US" dirty="0"/>
              <a:t> portal.</a:t>
            </a:r>
          </a:p>
          <a:p>
            <a:pPr marL="342900" indent="-342900">
              <a:buAutoNum type="arabicPeriod"/>
            </a:pPr>
            <a:r>
              <a:rPr lang="en-US" dirty="0"/>
              <a:t>Policy – Manage cloud policies and compliance assessments for your resources with </a:t>
            </a:r>
            <a:r>
              <a:rPr lang="en-US" b="1" dirty="0"/>
              <a:t>Azure Policy</a:t>
            </a:r>
            <a:r>
              <a:rPr lang="en-US" dirty="0"/>
              <a:t>.</a:t>
            </a:r>
          </a:p>
          <a:p>
            <a:pPr marL="342900" indent="-342900">
              <a:buAutoNum type="arabicPeriod"/>
            </a:pPr>
            <a:r>
              <a:rPr lang="en-US" dirty="0"/>
              <a:t>RBAC – </a:t>
            </a:r>
            <a:r>
              <a:rPr lang="en-US" b="1" dirty="0"/>
              <a:t>Role-based access control</a:t>
            </a:r>
            <a:r>
              <a:rPr lang="en-US" dirty="0"/>
              <a:t> (</a:t>
            </a:r>
            <a:r>
              <a:rPr lang="en-US" b="1" dirty="0"/>
              <a:t>RBAC</a:t>
            </a:r>
            <a:r>
              <a:rPr lang="en-US" dirty="0"/>
              <a:t>) is a system that provides fine-grained access management of </a:t>
            </a:r>
            <a:r>
              <a:rPr lang="en-US" b="1" dirty="0"/>
              <a:t>Azure</a:t>
            </a:r>
            <a:r>
              <a:rPr lang="en-US" dirty="0"/>
              <a:t> </a:t>
            </a:r>
            <a:r>
              <a:rPr lang="en-US" dirty="0" err="1"/>
              <a:t>resources.z</a:t>
            </a:r>
            <a:endParaRPr lang="en-US" dirty="0"/>
          </a:p>
        </p:txBody>
      </p:sp>
    </p:spTree>
    <p:extLst>
      <p:ext uri="{BB962C8B-B14F-4D97-AF65-F5344CB8AC3E}">
        <p14:creationId xmlns:p14="http://schemas.microsoft.com/office/powerpoint/2010/main" val="3539258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78FC-CA0B-4C4B-9599-EC7346580A7D}"/>
              </a:ext>
            </a:extLst>
          </p:cNvPr>
          <p:cNvSpPr>
            <a:spLocks noGrp="1"/>
          </p:cNvSpPr>
          <p:nvPr>
            <p:ph type="title"/>
          </p:nvPr>
        </p:nvSpPr>
        <p:spPr/>
        <p:txBody>
          <a:bodyPr>
            <a:normAutofit/>
          </a:bodyPr>
          <a:lstStyle/>
          <a:p>
            <a:r>
              <a:rPr lang="en-US" sz="1800" b="1" dirty="0"/>
              <a:t>b. Management Tools</a:t>
            </a:r>
          </a:p>
        </p:txBody>
      </p:sp>
      <p:pic>
        <p:nvPicPr>
          <p:cNvPr id="4" name="Content Placeholder 3">
            <a:extLst>
              <a:ext uri="{FF2B5EF4-FFF2-40B4-BE49-F238E27FC236}">
                <a16:creationId xmlns:a16="http://schemas.microsoft.com/office/drawing/2014/main" id="{80DBD7A2-8BC4-4DD2-BD12-FA454D90688B}"/>
              </a:ext>
            </a:extLst>
          </p:cNvPr>
          <p:cNvPicPr>
            <a:picLocks noGrp="1" noChangeAspect="1"/>
          </p:cNvPicPr>
          <p:nvPr>
            <p:ph idx="1"/>
          </p:nvPr>
        </p:nvPicPr>
        <p:blipFill>
          <a:blip r:embed="rId2"/>
          <a:stretch>
            <a:fillRect/>
          </a:stretch>
        </p:blipFill>
        <p:spPr>
          <a:xfrm>
            <a:off x="4995863" y="1825580"/>
            <a:ext cx="6510337" cy="3313202"/>
          </a:xfrm>
          <a:prstGeom prst="rect">
            <a:avLst/>
          </a:prstGeom>
        </p:spPr>
      </p:pic>
      <p:sp>
        <p:nvSpPr>
          <p:cNvPr id="5" name="Text Placeholder 4">
            <a:extLst>
              <a:ext uri="{FF2B5EF4-FFF2-40B4-BE49-F238E27FC236}">
                <a16:creationId xmlns:a16="http://schemas.microsoft.com/office/drawing/2014/main" id="{6F580640-41E5-4F41-B776-38C4D9A91D25}"/>
              </a:ext>
            </a:extLst>
          </p:cNvPr>
          <p:cNvSpPr>
            <a:spLocks noGrp="1"/>
          </p:cNvSpPr>
          <p:nvPr>
            <p:ph type="body" sz="half" idx="2"/>
          </p:nvPr>
        </p:nvSpPr>
        <p:spPr/>
        <p:txBody>
          <a:bodyPr/>
          <a:lstStyle/>
          <a:p>
            <a:r>
              <a:rPr lang="en-US" dirty="0"/>
              <a:t>Resources in Azure are deployed by:</a:t>
            </a:r>
          </a:p>
          <a:p>
            <a:pPr marL="342900" indent="-342900">
              <a:buAutoNum type="arabicPeriod"/>
            </a:pPr>
            <a:r>
              <a:rPr lang="en-US" dirty="0"/>
              <a:t>Azure Resource Manager </a:t>
            </a:r>
          </a:p>
          <a:p>
            <a:pPr marL="342900" indent="-342900">
              <a:buAutoNum type="arabicPeriod"/>
            </a:pPr>
            <a:r>
              <a:rPr lang="en-US" dirty="0"/>
              <a:t>Azure Deployment Manager</a:t>
            </a:r>
          </a:p>
        </p:txBody>
      </p:sp>
    </p:spTree>
    <p:extLst>
      <p:ext uri="{BB962C8B-B14F-4D97-AF65-F5344CB8AC3E}">
        <p14:creationId xmlns:p14="http://schemas.microsoft.com/office/powerpoint/2010/main" val="3455761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99CC03-A037-43F5-92EE-4ABC3C55D4B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446F465-0A6A-4C63-8FDB-E68FAF2FB619}"/>
              </a:ext>
            </a:extLst>
          </p:cNvPr>
          <p:cNvPicPr>
            <a:picLocks noGrp="1" noChangeAspect="1"/>
          </p:cNvPicPr>
          <p:nvPr>
            <p:ph idx="1"/>
          </p:nvPr>
        </p:nvPicPr>
        <p:blipFill>
          <a:blip r:embed="rId2"/>
          <a:stretch>
            <a:fillRect/>
          </a:stretch>
        </p:blipFill>
        <p:spPr>
          <a:xfrm>
            <a:off x="4995863" y="1842774"/>
            <a:ext cx="6510337" cy="3278814"/>
          </a:xfrm>
          <a:prstGeom prst="rect">
            <a:avLst/>
          </a:prstGeom>
        </p:spPr>
      </p:pic>
      <p:sp>
        <p:nvSpPr>
          <p:cNvPr id="6" name="Text Placeholder 5">
            <a:extLst>
              <a:ext uri="{FF2B5EF4-FFF2-40B4-BE49-F238E27FC236}">
                <a16:creationId xmlns:a16="http://schemas.microsoft.com/office/drawing/2014/main" id="{EEEEA68D-4BBA-4B56-84E6-678FEF80AE88}"/>
              </a:ext>
            </a:extLst>
          </p:cNvPr>
          <p:cNvSpPr>
            <a:spLocks noGrp="1"/>
          </p:cNvSpPr>
          <p:nvPr>
            <p:ph type="body" sz="half" idx="2"/>
          </p:nvPr>
        </p:nvSpPr>
        <p:spPr/>
        <p:txBody>
          <a:bodyPr>
            <a:normAutofit fontScale="92500"/>
          </a:bodyPr>
          <a:lstStyle/>
          <a:p>
            <a:pPr marL="342900" indent="-342900">
              <a:buAutoNum type="arabicPeriod"/>
            </a:pPr>
            <a:r>
              <a:rPr lang="en-US" dirty="0"/>
              <a:t>Monitor – </a:t>
            </a:r>
            <a:r>
              <a:rPr lang="en-US" b="1" dirty="0"/>
              <a:t>Azure Monitor</a:t>
            </a:r>
            <a:r>
              <a:rPr lang="en-US" dirty="0"/>
              <a:t> maximizes the availability and performance of your applications and services by delivering a comprehensive solution for collecting, analyzing, and acting on telemetry from your cloud and on-premises environments.</a:t>
            </a:r>
          </a:p>
          <a:p>
            <a:pPr marL="342900" indent="-342900">
              <a:buAutoNum type="arabicPeriod"/>
            </a:pPr>
            <a:r>
              <a:rPr lang="en-US" dirty="0"/>
              <a:t>Network Watcher – Automate remote </a:t>
            </a:r>
            <a:r>
              <a:rPr lang="en-US" b="1" dirty="0"/>
              <a:t>network</a:t>
            </a:r>
            <a:r>
              <a:rPr lang="en-US" dirty="0"/>
              <a:t> monitoring with packet capture.</a:t>
            </a:r>
          </a:p>
          <a:p>
            <a:pPr marL="342900" indent="-342900">
              <a:buAutoNum type="arabicPeriod"/>
            </a:pPr>
            <a:r>
              <a:rPr lang="en-US" dirty="0"/>
              <a:t>Alerts – Metric </a:t>
            </a:r>
            <a:r>
              <a:rPr lang="en-US" b="1" dirty="0"/>
              <a:t>alerts</a:t>
            </a:r>
            <a:r>
              <a:rPr lang="en-US" dirty="0"/>
              <a:t> in </a:t>
            </a:r>
            <a:r>
              <a:rPr lang="en-US" b="1" dirty="0"/>
              <a:t>Azure</a:t>
            </a:r>
            <a:r>
              <a:rPr lang="en-US" dirty="0"/>
              <a:t> Monitor provide a way to get notified when one of your metrics cross a threshold.</a:t>
            </a:r>
          </a:p>
        </p:txBody>
      </p:sp>
    </p:spTree>
    <p:extLst>
      <p:ext uri="{BB962C8B-B14F-4D97-AF65-F5344CB8AC3E}">
        <p14:creationId xmlns:p14="http://schemas.microsoft.com/office/powerpoint/2010/main" val="2404160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42EA-F078-441D-A4BD-D5EA1B9566BE}"/>
              </a:ext>
            </a:extLst>
          </p:cNvPr>
          <p:cNvSpPr>
            <a:spLocks noGrp="1"/>
          </p:cNvSpPr>
          <p:nvPr>
            <p:ph type="title"/>
          </p:nvPr>
        </p:nvSpPr>
        <p:spPr/>
        <p:txBody>
          <a:bodyPr>
            <a:normAutofit/>
          </a:bodyPr>
          <a:lstStyle/>
          <a:p>
            <a:r>
              <a:rPr lang="en-US" sz="1800" b="1" dirty="0"/>
              <a:t>c. Reviewing Management Examples </a:t>
            </a:r>
          </a:p>
        </p:txBody>
      </p:sp>
      <p:pic>
        <p:nvPicPr>
          <p:cNvPr id="4" name="Content Placeholder 3">
            <a:extLst>
              <a:ext uri="{FF2B5EF4-FFF2-40B4-BE49-F238E27FC236}">
                <a16:creationId xmlns:a16="http://schemas.microsoft.com/office/drawing/2014/main" id="{1618BA10-2372-409B-B3E8-9756889DB0AE}"/>
              </a:ext>
            </a:extLst>
          </p:cNvPr>
          <p:cNvPicPr>
            <a:picLocks noGrp="1" noChangeAspect="1"/>
          </p:cNvPicPr>
          <p:nvPr>
            <p:ph idx="1"/>
          </p:nvPr>
        </p:nvPicPr>
        <p:blipFill>
          <a:blip r:embed="rId2"/>
          <a:stretch>
            <a:fillRect/>
          </a:stretch>
        </p:blipFill>
        <p:spPr>
          <a:xfrm>
            <a:off x="4995863" y="1840147"/>
            <a:ext cx="6510337" cy="3284068"/>
          </a:xfrm>
          <a:prstGeom prst="rect">
            <a:avLst/>
          </a:prstGeom>
        </p:spPr>
      </p:pic>
      <p:sp>
        <p:nvSpPr>
          <p:cNvPr id="5" name="Text Placeholder 4">
            <a:extLst>
              <a:ext uri="{FF2B5EF4-FFF2-40B4-BE49-F238E27FC236}">
                <a16:creationId xmlns:a16="http://schemas.microsoft.com/office/drawing/2014/main" id="{9AD572CF-38D8-43CE-BB02-FE22C2043F6A}"/>
              </a:ext>
            </a:extLst>
          </p:cNvPr>
          <p:cNvSpPr>
            <a:spLocks noGrp="1"/>
          </p:cNvSpPr>
          <p:nvPr>
            <p:ph type="body" sz="half" idx="2"/>
          </p:nvPr>
        </p:nvSpPr>
        <p:spPr/>
        <p:txBody>
          <a:bodyPr/>
          <a:lstStyle/>
          <a:p>
            <a:r>
              <a:rPr lang="en-US" dirty="0"/>
              <a:t>1. Deploy and Monitor</a:t>
            </a:r>
          </a:p>
        </p:txBody>
      </p:sp>
    </p:spTree>
    <p:extLst>
      <p:ext uri="{BB962C8B-B14F-4D97-AF65-F5344CB8AC3E}">
        <p14:creationId xmlns:p14="http://schemas.microsoft.com/office/powerpoint/2010/main" val="3708042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CEDCDA-4D53-4C4D-8F7A-8AF32077F89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BD946DD-3201-49F3-B763-FC43BC6FB12F}"/>
              </a:ext>
            </a:extLst>
          </p:cNvPr>
          <p:cNvPicPr>
            <a:picLocks noGrp="1" noChangeAspect="1"/>
          </p:cNvPicPr>
          <p:nvPr>
            <p:ph idx="1"/>
          </p:nvPr>
        </p:nvPicPr>
        <p:blipFill>
          <a:blip r:embed="rId2"/>
          <a:stretch>
            <a:fillRect/>
          </a:stretch>
        </p:blipFill>
        <p:spPr>
          <a:xfrm>
            <a:off x="4995863" y="1840124"/>
            <a:ext cx="6510337" cy="3284115"/>
          </a:xfrm>
          <a:prstGeom prst="rect">
            <a:avLst/>
          </a:prstGeom>
        </p:spPr>
      </p:pic>
      <p:sp>
        <p:nvSpPr>
          <p:cNvPr id="5" name="Text Placeholder 4">
            <a:extLst>
              <a:ext uri="{FF2B5EF4-FFF2-40B4-BE49-F238E27FC236}">
                <a16:creationId xmlns:a16="http://schemas.microsoft.com/office/drawing/2014/main" id="{16BEEB8D-D4C6-4319-BCB9-24AE09F11E4C}"/>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If you move solutions from your Datacenter to the cloud or as you build Hybrid Solution, you can connect those two environments. </a:t>
            </a:r>
          </a:p>
          <a:p>
            <a:pPr marL="285750" indent="-285750">
              <a:buFont typeface="Arial" panose="020B0604020202020204" pitchFamily="34" charset="0"/>
              <a:buChar char="•"/>
            </a:pPr>
            <a:r>
              <a:rPr lang="en-US" dirty="0"/>
              <a:t>So in Hybrid Solutions, you can really take advantage of a Cloud infrastructure, you can deploy to Azure, but you have connections back to the datacenter to take advantage of Application Code, Logic and Data.</a:t>
            </a:r>
          </a:p>
        </p:txBody>
      </p:sp>
    </p:spTree>
    <p:extLst>
      <p:ext uri="{BB962C8B-B14F-4D97-AF65-F5344CB8AC3E}">
        <p14:creationId xmlns:p14="http://schemas.microsoft.com/office/powerpoint/2010/main" val="3407300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D3DAEC-C724-4938-BDF1-FFA0667463D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BCF5489-1FE2-4511-8BD8-E96DFC61633C}"/>
              </a:ext>
            </a:extLst>
          </p:cNvPr>
          <p:cNvPicPr>
            <a:picLocks noGrp="1" noChangeAspect="1"/>
          </p:cNvPicPr>
          <p:nvPr>
            <p:ph idx="1"/>
          </p:nvPr>
        </p:nvPicPr>
        <p:blipFill>
          <a:blip r:embed="rId2"/>
          <a:stretch>
            <a:fillRect/>
          </a:stretch>
        </p:blipFill>
        <p:spPr>
          <a:xfrm>
            <a:off x="4995863" y="1832229"/>
            <a:ext cx="6510337" cy="3299904"/>
          </a:xfrm>
          <a:prstGeom prst="rect">
            <a:avLst/>
          </a:prstGeom>
        </p:spPr>
      </p:pic>
      <p:sp>
        <p:nvSpPr>
          <p:cNvPr id="6" name="Text Placeholder 5">
            <a:extLst>
              <a:ext uri="{FF2B5EF4-FFF2-40B4-BE49-F238E27FC236}">
                <a16:creationId xmlns:a16="http://schemas.microsoft.com/office/drawing/2014/main" id="{2F09D47C-4451-4911-957C-2EF8EDBA2C83}"/>
              </a:ext>
            </a:extLst>
          </p:cNvPr>
          <p:cNvSpPr>
            <a:spLocks noGrp="1"/>
          </p:cNvSpPr>
          <p:nvPr>
            <p:ph type="body" sz="half" idx="2"/>
          </p:nvPr>
        </p:nvSpPr>
        <p:spPr/>
        <p:txBody>
          <a:bodyPr/>
          <a:lstStyle/>
          <a:p>
            <a:r>
              <a:rPr lang="en-US" dirty="0"/>
              <a:t>2. Automated Updates</a:t>
            </a:r>
          </a:p>
        </p:txBody>
      </p:sp>
    </p:spTree>
    <p:extLst>
      <p:ext uri="{BB962C8B-B14F-4D97-AF65-F5344CB8AC3E}">
        <p14:creationId xmlns:p14="http://schemas.microsoft.com/office/powerpoint/2010/main" val="1924344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198A-BD8D-424D-AF0B-19EB2E42ECC1}"/>
              </a:ext>
            </a:extLst>
          </p:cNvPr>
          <p:cNvSpPr>
            <a:spLocks noGrp="1"/>
          </p:cNvSpPr>
          <p:nvPr>
            <p:ph type="title"/>
          </p:nvPr>
        </p:nvSpPr>
        <p:spPr/>
        <p:txBody>
          <a:bodyPr>
            <a:normAutofit/>
          </a:bodyPr>
          <a:lstStyle/>
          <a:p>
            <a:r>
              <a:rPr lang="en-US" b="1" dirty="0"/>
              <a:t>9. Developing for Azure:</a:t>
            </a:r>
            <a:r>
              <a:rPr lang="en-US" dirty="0"/>
              <a:t> </a:t>
            </a:r>
            <a:br>
              <a:rPr lang="en-US" dirty="0"/>
            </a:br>
            <a:r>
              <a:rPr lang="en-US" sz="2000" b="1" dirty="0"/>
              <a:t>a. Understanding Azure Development</a:t>
            </a:r>
          </a:p>
        </p:txBody>
      </p:sp>
      <p:pic>
        <p:nvPicPr>
          <p:cNvPr id="4" name="Content Placeholder 3">
            <a:extLst>
              <a:ext uri="{FF2B5EF4-FFF2-40B4-BE49-F238E27FC236}">
                <a16:creationId xmlns:a16="http://schemas.microsoft.com/office/drawing/2014/main" id="{DC1D037A-6B94-49B1-BE19-BD1A253226E1}"/>
              </a:ext>
            </a:extLst>
          </p:cNvPr>
          <p:cNvPicPr>
            <a:picLocks noGrp="1" noChangeAspect="1"/>
          </p:cNvPicPr>
          <p:nvPr>
            <p:ph idx="1"/>
          </p:nvPr>
        </p:nvPicPr>
        <p:blipFill>
          <a:blip r:embed="rId2"/>
          <a:stretch>
            <a:fillRect/>
          </a:stretch>
        </p:blipFill>
        <p:spPr>
          <a:xfrm>
            <a:off x="4995863" y="1823045"/>
            <a:ext cx="6510337" cy="3318273"/>
          </a:xfrm>
          <a:prstGeom prst="rect">
            <a:avLst/>
          </a:prstGeom>
        </p:spPr>
      </p:pic>
      <p:sp>
        <p:nvSpPr>
          <p:cNvPr id="5" name="Text Placeholder 4">
            <a:extLst>
              <a:ext uri="{FF2B5EF4-FFF2-40B4-BE49-F238E27FC236}">
                <a16:creationId xmlns:a16="http://schemas.microsoft.com/office/drawing/2014/main" id="{F99AA0B1-735C-40E8-8DC2-3F87AAE3714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Most services have REST/ Wb APIs</a:t>
            </a:r>
          </a:p>
          <a:p>
            <a:pPr marL="285750" indent="-285750">
              <a:buFont typeface="Arial" panose="020B0604020202020204" pitchFamily="34" charset="0"/>
              <a:buChar char="•"/>
            </a:pPr>
            <a:r>
              <a:rPr lang="en-US" dirty="0"/>
              <a:t>Provides cross-platform access</a:t>
            </a:r>
          </a:p>
          <a:p>
            <a:pPr marL="285750" indent="-285750">
              <a:buFont typeface="Arial" panose="020B0604020202020204" pitchFamily="34" charset="0"/>
              <a:buChar char="•"/>
            </a:pPr>
            <a:r>
              <a:rPr lang="en-US" dirty="0"/>
              <a:t>Client SDKs wrap APIs.</a:t>
            </a:r>
          </a:p>
          <a:p>
            <a:pPr marL="285750" indent="-285750">
              <a:buFont typeface="Arial" panose="020B0604020202020204" pitchFamily="34" charset="0"/>
              <a:buChar char="•"/>
            </a:pPr>
            <a:r>
              <a:rPr lang="en-US" dirty="0"/>
              <a:t>Web Portal provides some development.</a:t>
            </a:r>
          </a:p>
        </p:txBody>
      </p:sp>
    </p:spTree>
    <p:extLst>
      <p:ext uri="{BB962C8B-B14F-4D97-AF65-F5344CB8AC3E}">
        <p14:creationId xmlns:p14="http://schemas.microsoft.com/office/powerpoint/2010/main" val="2601348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54651-F38B-4B68-86B2-520CA4E4325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52AA5E8-53B9-4A42-9F34-BA77FB514968}"/>
              </a:ext>
            </a:extLst>
          </p:cNvPr>
          <p:cNvPicPr>
            <a:picLocks noGrp="1" noChangeAspect="1"/>
          </p:cNvPicPr>
          <p:nvPr>
            <p:ph idx="1"/>
          </p:nvPr>
        </p:nvPicPr>
        <p:blipFill>
          <a:blip r:embed="rId2"/>
          <a:stretch>
            <a:fillRect/>
          </a:stretch>
        </p:blipFill>
        <p:spPr>
          <a:xfrm>
            <a:off x="4995863" y="1833596"/>
            <a:ext cx="6510337" cy="3297170"/>
          </a:xfrm>
          <a:prstGeom prst="rect">
            <a:avLst/>
          </a:prstGeom>
        </p:spPr>
      </p:pic>
      <p:sp>
        <p:nvSpPr>
          <p:cNvPr id="6" name="Text Placeholder 5">
            <a:extLst>
              <a:ext uri="{FF2B5EF4-FFF2-40B4-BE49-F238E27FC236}">
                <a16:creationId xmlns:a16="http://schemas.microsoft.com/office/drawing/2014/main" id="{CEB0A45E-0A91-4E62-99BB-78F127517CF3}"/>
              </a:ext>
            </a:extLst>
          </p:cNvPr>
          <p:cNvSpPr>
            <a:spLocks noGrp="1"/>
          </p:cNvSpPr>
          <p:nvPr>
            <p:ph type="body" sz="half" idx="2"/>
          </p:nvPr>
        </p:nvSpPr>
        <p:spPr/>
        <p:txBody>
          <a:bodyPr>
            <a:normAutofit fontScale="92500" lnSpcReduction="20000"/>
          </a:bodyPr>
          <a:lstStyle/>
          <a:p>
            <a:pPr marL="342900" indent="-342900">
              <a:buAutoNum type="arabicPeriod"/>
            </a:pPr>
            <a:r>
              <a:rPr lang="en-US" dirty="0"/>
              <a:t>SDKs – The </a:t>
            </a:r>
            <a:r>
              <a:rPr lang="en-US" b="1" dirty="0"/>
              <a:t>Azure SDKs</a:t>
            </a:r>
            <a:r>
              <a:rPr lang="en-US" dirty="0"/>
              <a:t> are collections of libraries for programming languages.</a:t>
            </a:r>
          </a:p>
          <a:p>
            <a:pPr marL="342900" indent="-342900">
              <a:buAutoNum type="arabicPeriod"/>
            </a:pPr>
            <a:r>
              <a:rPr lang="en-US" dirty="0"/>
              <a:t>Developer Tools – for integrating Azure right into your development environment.</a:t>
            </a:r>
          </a:p>
          <a:p>
            <a:pPr marL="342900" indent="-342900">
              <a:buAutoNum type="arabicPeriod"/>
            </a:pPr>
            <a:r>
              <a:rPr lang="en-US" dirty="0"/>
              <a:t>Container Development – </a:t>
            </a:r>
            <a:r>
              <a:rPr lang="en-US" b="1" dirty="0"/>
              <a:t>Azure Container</a:t>
            </a:r>
            <a:r>
              <a:rPr lang="en-US" dirty="0"/>
              <a:t> Instances is a service that enables a </a:t>
            </a:r>
            <a:r>
              <a:rPr lang="en-US" b="1" dirty="0"/>
              <a:t>developer</a:t>
            </a:r>
            <a:r>
              <a:rPr lang="en-US" dirty="0"/>
              <a:t> to deploy containers on the Microsoft Azure public cloud</a:t>
            </a:r>
          </a:p>
          <a:p>
            <a:pPr marL="342900" indent="-342900">
              <a:buAutoNum type="arabicPeriod"/>
            </a:pPr>
            <a:r>
              <a:rPr lang="en-US" dirty="0"/>
              <a:t>Build and Deploy – There are various tools that usually considered for development like, Jenkins, GitLab, TeamCity</a:t>
            </a:r>
            <a:r>
              <a:rPr lang="en-US"/>
              <a:t>, etc.</a:t>
            </a:r>
            <a:endParaRPr lang="en-US" dirty="0"/>
          </a:p>
        </p:txBody>
      </p:sp>
    </p:spTree>
    <p:extLst>
      <p:ext uri="{BB962C8B-B14F-4D97-AF65-F5344CB8AC3E}">
        <p14:creationId xmlns:p14="http://schemas.microsoft.com/office/powerpoint/2010/main" val="3128006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95EA77-E2CA-4B18-86D0-1E7F9FDB53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8B1F09A-7F23-4B00-A30A-3B9233C78249}"/>
              </a:ext>
            </a:extLst>
          </p:cNvPr>
          <p:cNvPicPr>
            <a:picLocks noGrp="1" noChangeAspect="1"/>
          </p:cNvPicPr>
          <p:nvPr>
            <p:ph idx="1"/>
          </p:nvPr>
        </p:nvPicPr>
        <p:blipFill>
          <a:blip r:embed="rId2"/>
          <a:stretch>
            <a:fillRect/>
          </a:stretch>
        </p:blipFill>
        <p:spPr>
          <a:xfrm>
            <a:off x="4995863" y="1834829"/>
            <a:ext cx="6510337" cy="3294704"/>
          </a:xfrm>
          <a:prstGeom prst="rect">
            <a:avLst/>
          </a:prstGeom>
        </p:spPr>
      </p:pic>
      <p:sp>
        <p:nvSpPr>
          <p:cNvPr id="6" name="Text Placeholder 5">
            <a:extLst>
              <a:ext uri="{FF2B5EF4-FFF2-40B4-BE49-F238E27FC236}">
                <a16:creationId xmlns:a16="http://schemas.microsoft.com/office/drawing/2014/main" id="{C1F8F31D-8844-47A8-973C-B826243C37DE}"/>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There are various languages supported by Azure SDK, like PHP, Python, Node.JS, .NET, Ruby.</a:t>
            </a:r>
          </a:p>
          <a:p>
            <a:pPr marL="285750" indent="-285750">
              <a:buFont typeface="Arial" panose="020B0604020202020204" pitchFamily="34" charset="0"/>
              <a:buChar char="•"/>
            </a:pPr>
            <a:r>
              <a:rPr lang="en-US" dirty="0"/>
              <a:t>Many cross-platform are there.</a:t>
            </a:r>
          </a:p>
        </p:txBody>
      </p:sp>
    </p:spTree>
    <p:extLst>
      <p:ext uri="{BB962C8B-B14F-4D97-AF65-F5344CB8AC3E}">
        <p14:creationId xmlns:p14="http://schemas.microsoft.com/office/powerpoint/2010/main" val="11141469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B6FD9A-8B9C-4CCF-B077-7ED34BCD4567}"/>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25156A35-0846-4AD9-8352-F1A3B820EC47}"/>
              </a:ext>
            </a:extLst>
          </p:cNvPr>
          <p:cNvPicPr>
            <a:picLocks noGrp="1" noChangeAspect="1"/>
          </p:cNvPicPr>
          <p:nvPr>
            <p:ph idx="1"/>
          </p:nvPr>
        </p:nvPicPr>
        <p:blipFill>
          <a:blip r:embed="rId2"/>
          <a:stretch>
            <a:fillRect/>
          </a:stretch>
        </p:blipFill>
        <p:spPr>
          <a:xfrm>
            <a:off x="4995863" y="1854597"/>
            <a:ext cx="6510337" cy="3255168"/>
          </a:xfrm>
          <a:prstGeom prst="rect">
            <a:avLst/>
          </a:prstGeom>
        </p:spPr>
      </p:pic>
      <p:sp>
        <p:nvSpPr>
          <p:cNvPr id="6" name="Text Placeholder 5">
            <a:extLst>
              <a:ext uri="{FF2B5EF4-FFF2-40B4-BE49-F238E27FC236}">
                <a16:creationId xmlns:a16="http://schemas.microsoft.com/office/drawing/2014/main" id="{AA638F62-0D72-4961-BB14-C3C3A093AE4F}"/>
              </a:ext>
            </a:extLst>
          </p:cNvPr>
          <p:cNvSpPr>
            <a:spLocks noGrp="1"/>
          </p:cNvSpPr>
          <p:nvPr>
            <p:ph type="body" sz="half" idx="2"/>
          </p:nvPr>
        </p:nvSpPr>
        <p:spPr>
          <a:xfrm>
            <a:off x="685800" y="3124200"/>
            <a:ext cx="4114800" cy="3094484"/>
          </a:xfrm>
        </p:spPr>
        <p:txBody>
          <a:bodyPr>
            <a:normAutofit fontScale="85000" lnSpcReduction="20000"/>
          </a:bodyPr>
          <a:lstStyle/>
          <a:p>
            <a:pPr marL="342900" indent="-342900">
              <a:buAutoNum type="arabicPeriod"/>
            </a:pPr>
            <a:r>
              <a:rPr lang="en-US" dirty="0"/>
              <a:t>Visual Studio – Publish directly to </a:t>
            </a:r>
            <a:r>
              <a:rPr lang="en-US" b="1" dirty="0"/>
              <a:t>Azure</a:t>
            </a:r>
            <a:r>
              <a:rPr lang="en-US" dirty="0"/>
              <a:t>, or set up a CI/CD pipeline to build and deploy your code to the cloud.</a:t>
            </a:r>
          </a:p>
          <a:p>
            <a:pPr marL="342900" indent="-342900">
              <a:buAutoNum type="arabicPeriod"/>
            </a:pPr>
            <a:r>
              <a:rPr lang="en-US" dirty="0"/>
              <a:t>Eclipse – The Azure Toolkit for Eclipse provides templates and functionality that you can use to easily create, develop, test, and deploy cloud applications to Azure from inside the Eclipse IDE.</a:t>
            </a:r>
          </a:p>
          <a:p>
            <a:pPr marL="342900" indent="-342900">
              <a:buAutoNum type="arabicPeriod"/>
            </a:pPr>
            <a:r>
              <a:rPr lang="en-US" dirty="0"/>
              <a:t>Visual Studio Code – </a:t>
            </a:r>
            <a:r>
              <a:rPr lang="en-US" b="1" dirty="0"/>
              <a:t>Visual Studio Code</a:t>
            </a:r>
            <a:r>
              <a:rPr lang="en-US" dirty="0"/>
              <a:t> makes it easy to deploy your applications to </a:t>
            </a:r>
            <a:r>
              <a:rPr lang="en-US" b="1" dirty="0"/>
              <a:t>Azure</a:t>
            </a:r>
            <a:r>
              <a:rPr lang="en-US" dirty="0"/>
              <a:t> and we've created walkthroughs to help you get started. </a:t>
            </a:r>
          </a:p>
          <a:p>
            <a:pPr marL="342900" indent="-342900">
              <a:buAutoNum type="arabicPeriod"/>
            </a:pPr>
            <a:r>
              <a:rPr lang="en-US" dirty="0"/>
              <a:t>IntelliJ – The </a:t>
            </a:r>
            <a:r>
              <a:rPr lang="en-US" b="1" dirty="0"/>
              <a:t>Azure</a:t>
            </a:r>
            <a:r>
              <a:rPr lang="en-US" dirty="0"/>
              <a:t> Toolkit for </a:t>
            </a:r>
            <a:r>
              <a:rPr lang="en-US" b="1" dirty="0"/>
              <a:t>IntelliJ</a:t>
            </a:r>
            <a:r>
              <a:rPr lang="en-US" dirty="0"/>
              <a:t> provides templates and functionality that you can use to easily create, develop, test, and deploy </a:t>
            </a:r>
            <a:r>
              <a:rPr lang="en-US" b="1" dirty="0"/>
              <a:t>Azure</a:t>
            </a:r>
            <a:r>
              <a:rPr lang="en-US" dirty="0"/>
              <a:t> applications.</a:t>
            </a:r>
          </a:p>
        </p:txBody>
      </p:sp>
    </p:spTree>
    <p:extLst>
      <p:ext uri="{BB962C8B-B14F-4D97-AF65-F5344CB8AC3E}">
        <p14:creationId xmlns:p14="http://schemas.microsoft.com/office/powerpoint/2010/main" val="4289664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F380E-9EC0-40C8-B541-C017A35A7D42}"/>
              </a:ext>
            </a:extLst>
          </p:cNvPr>
          <p:cNvSpPr>
            <a:spLocks noGrp="1"/>
          </p:cNvSpPr>
          <p:nvPr>
            <p:ph type="title"/>
          </p:nvPr>
        </p:nvSpPr>
        <p:spPr/>
        <p:txBody>
          <a:bodyPr>
            <a:normAutofit/>
          </a:bodyPr>
          <a:lstStyle/>
          <a:p>
            <a:r>
              <a:rPr lang="en-US" sz="1800" b="1" dirty="0"/>
              <a:t>b. Working with Containers and Dockers</a:t>
            </a:r>
          </a:p>
        </p:txBody>
      </p:sp>
      <p:pic>
        <p:nvPicPr>
          <p:cNvPr id="4" name="Content Placeholder 3">
            <a:extLst>
              <a:ext uri="{FF2B5EF4-FFF2-40B4-BE49-F238E27FC236}">
                <a16:creationId xmlns:a16="http://schemas.microsoft.com/office/drawing/2014/main" id="{87285A3D-DB13-40E2-B386-40717CC9EF92}"/>
              </a:ext>
            </a:extLst>
          </p:cNvPr>
          <p:cNvPicPr>
            <a:picLocks noGrp="1" noChangeAspect="1"/>
          </p:cNvPicPr>
          <p:nvPr>
            <p:ph idx="1"/>
          </p:nvPr>
        </p:nvPicPr>
        <p:blipFill>
          <a:blip r:embed="rId2"/>
          <a:stretch>
            <a:fillRect/>
          </a:stretch>
        </p:blipFill>
        <p:spPr>
          <a:xfrm>
            <a:off x="4995863" y="1830971"/>
            <a:ext cx="6510337" cy="3302420"/>
          </a:xfrm>
          <a:prstGeom prst="rect">
            <a:avLst/>
          </a:prstGeom>
        </p:spPr>
      </p:pic>
      <p:sp>
        <p:nvSpPr>
          <p:cNvPr id="5" name="Text Placeholder 4">
            <a:extLst>
              <a:ext uri="{FF2B5EF4-FFF2-40B4-BE49-F238E27FC236}">
                <a16:creationId xmlns:a16="http://schemas.microsoft.com/office/drawing/2014/main" id="{F89D0A66-6850-409F-9C9E-44DBD75E939C}"/>
              </a:ext>
            </a:extLst>
          </p:cNvPr>
          <p:cNvSpPr>
            <a:spLocks noGrp="1"/>
          </p:cNvSpPr>
          <p:nvPr>
            <p:ph type="body" sz="half" idx="2"/>
          </p:nvPr>
        </p:nvSpPr>
        <p:spPr/>
        <p:txBody>
          <a:bodyPr/>
          <a:lstStyle/>
          <a:p>
            <a:pPr marL="342900" indent="-342900">
              <a:buAutoNum type="arabicPeriod"/>
            </a:pPr>
            <a:r>
              <a:rPr lang="en-US" dirty="0"/>
              <a:t>Docker – </a:t>
            </a:r>
            <a:r>
              <a:rPr lang="en-US" b="1" dirty="0"/>
              <a:t>Docker</a:t>
            </a:r>
            <a:r>
              <a:rPr lang="en-US" dirty="0"/>
              <a:t> is a popular </a:t>
            </a:r>
            <a:r>
              <a:rPr lang="en-US" b="1" dirty="0"/>
              <a:t>container</a:t>
            </a:r>
            <a:r>
              <a:rPr lang="en-US" dirty="0"/>
              <a:t> management and imaging platform that allows you to quickly work with containers on Linux and Windows.</a:t>
            </a:r>
          </a:p>
          <a:p>
            <a:pPr marL="342900" indent="-342900">
              <a:buAutoNum type="arabicPeriod"/>
            </a:pPr>
            <a:r>
              <a:rPr lang="en-US" dirty="0"/>
              <a:t>Cloud Deployment –  Develop, package and </a:t>
            </a:r>
            <a:r>
              <a:rPr lang="en-US" b="1" dirty="0"/>
              <a:t>deploy</a:t>
            </a:r>
            <a:r>
              <a:rPr lang="en-US" dirty="0"/>
              <a:t> powerful applications and services to the </a:t>
            </a:r>
            <a:r>
              <a:rPr lang="en-US" b="1" dirty="0"/>
              <a:t>cloud</a:t>
            </a:r>
            <a:r>
              <a:rPr lang="en-US" dirty="0"/>
              <a:t> with </a:t>
            </a:r>
            <a:r>
              <a:rPr lang="en-US" b="1" dirty="0"/>
              <a:t>Azure Cloud</a:t>
            </a:r>
            <a:r>
              <a:rPr lang="en-US" dirty="0"/>
              <a:t> Services and the click of a button. </a:t>
            </a:r>
          </a:p>
        </p:txBody>
      </p:sp>
    </p:spTree>
    <p:extLst>
      <p:ext uri="{BB962C8B-B14F-4D97-AF65-F5344CB8AC3E}">
        <p14:creationId xmlns:p14="http://schemas.microsoft.com/office/powerpoint/2010/main" val="40725237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FEB2D-5CBB-42C2-B0CF-1CFFF12FEE8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C8741FF-1151-403B-8935-125EC9B559BE}"/>
              </a:ext>
            </a:extLst>
          </p:cNvPr>
          <p:cNvPicPr>
            <a:picLocks noGrp="1" noChangeAspect="1"/>
          </p:cNvPicPr>
          <p:nvPr>
            <p:ph idx="1"/>
          </p:nvPr>
        </p:nvPicPr>
        <p:blipFill>
          <a:blip r:embed="rId2"/>
          <a:stretch>
            <a:fillRect/>
          </a:stretch>
        </p:blipFill>
        <p:spPr>
          <a:xfrm>
            <a:off x="4995863" y="1842774"/>
            <a:ext cx="6510337" cy="3278814"/>
          </a:xfrm>
          <a:prstGeom prst="rect">
            <a:avLst/>
          </a:prstGeom>
        </p:spPr>
      </p:pic>
      <p:sp>
        <p:nvSpPr>
          <p:cNvPr id="6" name="Text Placeholder 5">
            <a:extLst>
              <a:ext uri="{FF2B5EF4-FFF2-40B4-BE49-F238E27FC236}">
                <a16:creationId xmlns:a16="http://schemas.microsoft.com/office/drawing/2014/main" id="{09FAAFFA-F2D7-4A76-9781-2A08290F9AD7}"/>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Azure Dev Spaces – </a:t>
            </a:r>
            <a:r>
              <a:rPr lang="en-US" b="1" dirty="0"/>
              <a:t>Azure Dev Spaces</a:t>
            </a:r>
            <a:r>
              <a:rPr lang="en-US" dirty="0"/>
              <a:t> allows you to test and iteratively develop your entire microservices application in </a:t>
            </a:r>
            <a:r>
              <a:rPr lang="en-US" b="1" dirty="0"/>
              <a:t>Azure</a:t>
            </a:r>
            <a:r>
              <a:rPr lang="en-US" dirty="0"/>
              <a:t> Kubernetes Service (AKS) without replicating or mocking dependencies.</a:t>
            </a:r>
          </a:p>
        </p:txBody>
      </p:sp>
    </p:spTree>
    <p:extLst>
      <p:ext uri="{BB962C8B-B14F-4D97-AF65-F5344CB8AC3E}">
        <p14:creationId xmlns:p14="http://schemas.microsoft.com/office/powerpoint/2010/main" val="3444266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11517A-EEA0-4E4E-9409-6F738922E38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E30FF5E-B0D7-4FE4-ACD1-A550A79FD350}"/>
              </a:ext>
            </a:extLst>
          </p:cNvPr>
          <p:cNvPicPr>
            <a:picLocks noGrp="1" noChangeAspect="1"/>
          </p:cNvPicPr>
          <p:nvPr>
            <p:ph idx="1"/>
          </p:nvPr>
        </p:nvPicPr>
        <p:blipFill>
          <a:blip r:embed="rId2"/>
          <a:stretch>
            <a:fillRect/>
          </a:stretch>
        </p:blipFill>
        <p:spPr>
          <a:xfrm>
            <a:off x="4995863" y="1658758"/>
            <a:ext cx="6510337" cy="3646847"/>
          </a:xfrm>
          <a:prstGeom prst="rect">
            <a:avLst/>
          </a:prstGeom>
        </p:spPr>
      </p:pic>
      <p:sp>
        <p:nvSpPr>
          <p:cNvPr id="7" name="Text Placeholder 6">
            <a:extLst>
              <a:ext uri="{FF2B5EF4-FFF2-40B4-BE49-F238E27FC236}">
                <a16:creationId xmlns:a16="http://schemas.microsoft.com/office/drawing/2014/main" id="{B3349E1C-14FF-4439-AB9F-75AC5C687D5B}"/>
              </a:ext>
            </a:extLst>
          </p:cNvPr>
          <p:cNvSpPr>
            <a:spLocks noGrp="1"/>
          </p:cNvSpPr>
          <p:nvPr>
            <p:ph type="body" sz="half" idx="2"/>
          </p:nvPr>
        </p:nvSpPr>
        <p:spPr/>
        <p:txBody>
          <a:bodyPr/>
          <a:lstStyle/>
          <a:p>
            <a:pPr marL="285750" indent="-285750">
              <a:buFont typeface="Arial" panose="020B0604020202020204" pitchFamily="34" charset="0"/>
              <a:buChar char="•"/>
            </a:pPr>
            <a:r>
              <a:rPr lang="en-US" dirty="0" err="1"/>
              <a:t>Deloy</a:t>
            </a:r>
            <a:r>
              <a:rPr lang="en-US" dirty="0"/>
              <a:t> it using:</a:t>
            </a:r>
          </a:p>
          <a:p>
            <a:pPr marL="342900" indent="-342900">
              <a:buAutoNum type="arabicPeriod"/>
            </a:pPr>
            <a:r>
              <a:rPr lang="en-US" dirty="0"/>
              <a:t>Git – Whether you have a few, a dozen or hundreds of </a:t>
            </a:r>
            <a:r>
              <a:rPr lang="en-US" b="1" dirty="0"/>
              <a:t>Git</a:t>
            </a:r>
            <a:r>
              <a:rPr lang="en-US" dirty="0"/>
              <a:t> repositories, </a:t>
            </a:r>
            <a:r>
              <a:rPr lang="en-US" b="1" dirty="0"/>
              <a:t>Azure</a:t>
            </a:r>
            <a:r>
              <a:rPr lang="en-US" dirty="0"/>
              <a:t> DevOps hosts them privately and securely.</a:t>
            </a:r>
          </a:p>
          <a:p>
            <a:pPr marL="342900" indent="-342900">
              <a:buAutoNum type="arabicPeriod"/>
            </a:pPr>
            <a:r>
              <a:rPr lang="en-US" dirty="0"/>
              <a:t>ARM templates – Deploy </a:t>
            </a:r>
            <a:r>
              <a:rPr lang="en-US" b="1" dirty="0"/>
              <a:t>Azure</a:t>
            </a:r>
            <a:r>
              <a:rPr lang="en-US" dirty="0"/>
              <a:t> resources through the </a:t>
            </a:r>
            <a:r>
              <a:rPr lang="en-US" b="1" dirty="0"/>
              <a:t>Azure Resource Manager</a:t>
            </a:r>
            <a:r>
              <a:rPr lang="en-US" dirty="0"/>
              <a:t> with community-contributed </a:t>
            </a:r>
            <a:r>
              <a:rPr lang="en-US" b="1" dirty="0"/>
              <a:t>templates.</a:t>
            </a:r>
            <a:r>
              <a:rPr lang="en-US" dirty="0"/>
              <a:t> </a:t>
            </a:r>
          </a:p>
        </p:txBody>
      </p:sp>
    </p:spTree>
    <p:extLst>
      <p:ext uri="{BB962C8B-B14F-4D97-AF65-F5344CB8AC3E}">
        <p14:creationId xmlns:p14="http://schemas.microsoft.com/office/powerpoint/2010/main" val="3318949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02587F-B861-4F6E-8054-9367DF1D8C9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9E99887-39C8-4997-A077-772180CD5D71}"/>
              </a:ext>
            </a:extLst>
          </p:cNvPr>
          <p:cNvPicPr>
            <a:picLocks noGrp="1" noChangeAspect="1"/>
          </p:cNvPicPr>
          <p:nvPr>
            <p:ph idx="1"/>
          </p:nvPr>
        </p:nvPicPr>
        <p:blipFill>
          <a:blip r:embed="rId2"/>
          <a:stretch>
            <a:fillRect/>
          </a:stretch>
        </p:blipFill>
        <p:spPr>
          <a:xfrm>
            <a:off x="4995863" y="1838795"/>
            <a:ext cx="6510337" cy="3286772"/>
          </a:xfrm>
          <a:prstGeom prst="rect">
            <a:avLst/>
          </a:prstGeom>
        </p:spPr>
      </p:pic>
      <p:sp>
        <p:nvSpPr>
          <p:cNvPr id="6" name="Text Placeholder 5">
            <a:extLst>
              <a:ext uri="{FF2B5EF4-FFF2-40B4-BE49-F238E27FC236}">
                <a16:creationId xmlns:a16="http://schemas.microsoft.com/office/drawing/2014/main" id="{82D2E20F-E3DC-4F97-BDA2-3975CFFCC0AE}"/>
              </a:ext>
            </a:extLst>
          </p:cNvPr>
          <p:cNvSpPr>
            <a:spLocks noGrp="1"/>
          </p:cNvSpPr>
          <p:nvPr>
            <p:ph type="body" sz="half" idx="2"/>
          </p:nvPr>
        </p:nvSpPr>
        <p:spPr/>
        <p:txBody>
          <a:bodyPr>
            <a:normAutofit fontScale="77500" lnSpcReduction="20000"/>
          </a:bodyPr>
          <a:lstStyle/>
          <a:p>
            <a:pPr marL="342900" indent="-342900">
              <a:buAutoNum type="arabicPeriod"/>
            </a:pPr>
            <a:r>
              <a:rPr lang="en-US" dirty="0"/>
              <a:t>Azure Boards – </a:t>
            </a:r>
            <a:r>
              <a:rPr lang="en-US" b="1" dirty="0"/>
              <a:t>Azure Boards</a:t>
            </a:r>
            <a:r>
              <a:rPr lang="en-US" dirty="0"/>
              <a:t> offers Kanban </a:t>
            </a:r>
            <a:r>
              <a:rPr lang="en-US" b="1" dirty="0"/>
              <a:t>boards</a:t>
            </a:r>
            <a:r>
              <a:rPr lang="en-US" dirty="0"/>
              <a:t>, backlogs, and dashboards for flexible work tracking that is fully connected to the code and issues for all your projects – big and small.</a:t>
            </a:r>
          </a:p>
          <a:p>
            <a:pPr marL="342900" indent="-342900">
              <a:buAutoNum type="arabicPeriod"/>
            </a:pPr>
            <a:r>
              <a:rPr lang="en-US" dirty="0"/>
              <a:t>Azure Repos – </a:t>
            </a:r>
            <a:r>
              <a:rPr lang="en-US" b="1" dirty="0"/>
              <a:t>Azure Repos</a:t>
            </a:r>
            <a:r>
              <a:rPr lang="en-US" dirty="0"/>
              <a:t> is a set of version control tools that you can use to manage your code.</a:t>
            </a:r>
          </a:p>
          <a:p>
            <a:pPr marL="342900" indent="-342900">
              <a:buAutoNum type="arabicPeriod"/>
            </a:pPr>
            <a:r>
              <a:rPr lang="en-US" dirty="0"/>
              <a:t>Azure Pipelines – </a:t>
            </a:r>
            <a:r>
              <a:rPr lang="en-US" b="1" dirty="0"/>
              <a:t>Azure Pipelines</a:t>
            </a:r>
            <a:r>
              <a:rPr lang="en-US" dirty="0"/>
              <a:t> is a cloud service that you can use to automatically build and test your code project and make it available to other users.</a:t>
            </a:r>
          </a:p>
          <a:p>
            <a:pPr marL="342900" indent="-342900">
              <a:buAutoNum type="arabicPeriod"/>
            </a:pPr>
            <a:r>
              <a:rPr lang="en-US" dirty="0"/>
              <a:t>Azure Test Plans – </a:t>
            </a:r>
            <a:r>
              <a:rPr lang="en-US" b="1" dirty="0"/>
              <a:t>Azure Test Plans</a:t>
            </a:r>
            <a:r>
              <a:rPr lang="en-US" dirty="0"/>
              <a:t> or the </a:t>
            </a:r>
            <a:r>
              <a:rPr lang="en-US" b="1" dirty="0"/>
              <a:t>Test</a:t>
            </a:r>
            <a:r>
              <a:rPr lang="en-US" dirty="0"/>
              <a:t> hub in </a:t>
            </a:r>
            <a:r>
              <a:rPr lang="en-US" b="1" dirty="0"/>
              <a:t>Azure</a:t>
            </a:r>
            <a:r>
              <a:rPr lang="en-US" dirty="0"/>
              <a:t> DevOps Server (see Web portal navigation) provides three main types of </a:t>
            </a:r>
            <a:r>
              <a:rPr lang="en-US" b="1" dirty="0"/>
              <a:t>test</a:t>
            </a:r>
            <a:r>
              <a:rPr lang="en-US" dirty="0"/>
              <a:t> management artifacts: </a:t>
            </a:r>
            <a:r>
              <a:rPr lang="en-US" b="1" dirty="0"/>
              <a:t>test plans</a:t>
            </a:r>
            <a:r>
              <a:rPr lang="en-US" dirty="0"/>
              <a:t>, </a:t>
            </a:r>
            <a:r>
              <a:rPr lang="en-US" b="1" dirty="0"/>
              <a:t>test</a:t>
            </a:r>
            <a:r>
              <a:rPr lang="en-US" dirty="0"/>
              <a:t> suites, and </a:t>
            </a:r>
            <a:r>
              <a:rPr lang="en-US" b="1" dirty="0"/>
              <a:t>test</a:t>
            </a:r>
            <a:r>
              <a:rPr lang="en-US" dirty="0"/>
              <a:t> cases.</a:t>
            </a:r>
          </a:p>
        </p:txBody>
      </p:sp>
    </p:spTree>
    <p:extLst>
      <p:ext uri="{BB962C8B-B14F-4D97-AF65-F5344CB8AC3E}">
        <p14:creationId xmlns:p14="http://schemas.microsoft.com/office/powerpoint/2010/main" val="2552268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E2133-6D27-4A1F-949E-6DA41272E542}"/>
              </a:ext>
            </a:extLst>
          </p:cNvPr>
          <p:cNvSpPr>
            <a:spLocks noGrp="1"/>
          </p:cNvSpPr>
          <p:nvPr>
            <p:ph type="title"/>
          </p:nvPr>
        </p:nvSpPr>
        <p:spPr/>
        <p:txBody>
          <a:bodyPr>
            <a:normAutofit/>
          </a:bodyPr>
          <a:lstStyle/>
          <a:p>
            <a:r>
              <a:rPr lang="en-US" sz="1800" b="1" dirty="0"/>
              <a:t>c. Reviewing Development Examples</a:t>
            </a:r>
          </a:p>
        </p:txBody>
      </p:sp>
      <p:pic>
        <p:nvPicPr>
          <p:cNvPr id="4" name="Content Placeholder 3">
            <a:extLst>
              <a:ext uri="{FF2B5EF4-FFF2-40B4-BE49-F238E27FC236}">
                <a16:creationId xmlns:a16="http://schemas.microsoft.com/office/drawing/2014/main" id="{0C42B41F-39F0-4A33-A334-708D74D9C10F}"/>
              </a:ext>
            </a:extLst>
          </p:cNvPr>
          <p:cNvPicPr>
            <a:picLocks noGrp="1" noChangeAspect="1"/>
          </p:cNvPicPr>
          <p:nvPr>
            <p:ph idx="1"/>
          </p:nvPr>
        </p:nvPicPr>
        <p:blipFill>
          <a:blip r:embed="rId2"/>
          <a:stretch>
            <a:fillRect/>
          </a:stretch>
        </p:blipFill>
        <p:spPr>
          <a:xfrm>
            <a:off x="4995863" y="1708312"/>
            <a:ext cx="6510337" cy="3547738"/>
          </a:xfrm>
          <a:prstGeom prst="rect">
            <a:avLst/>
          </a:prstGeom>
        </p:spPr>
      </p:pic>
      <p:sp>
        <p:nvSpPr>
          <p:cNvPr id="5" name="Text Placeholder 4">
            <a:extLst>
              <a:ext uri="{FF2B5EF4-FFF2-40B4-BE49-F238E27FC236}">
                <a16:creationId xmlns:a16="http://schemas.microsoft.com/office/drawing/2014/main" id="{52390AA7-6538-4191-A67E-0F06CB9ED325}"/>
              </a:ext>
            </a:extLst>
          </p:cNvPr>
          <p:cNvSpPr>
            <a:spLocks noGrp="1"/>
          </p:cNvSpPr>
          <p:nvPr>
            <p:ph type="body" sz="half" idx="2"/>
          </p:nvPr>
        </p:nvSpPr>
        <p:spPr/>
        <p:txBody>
          <a:bodyPr/>
          <a:lstStyle/>
          <a:p>
            <a:r>
              <a:rPr lang="en-US" dirty="0"/>
              <a:t>1. Developing Node.js in VS Code</a:t>
            </a:r>
          </a:p>
        </p:txBody>
      </p:sp>
    </p:spTree>
    <p:extLst>
      <p:ext uri="{BB962C8B-B14F-4D97-AF65-F5344CB8AC3E}">
        <p14:creationId xmlns:p14="http://schemas.microsoft.com/office/powerpoint/2010/main" val="726811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9062-BC81-4DCD-A2FA-E29995DBF777}"/>
              </a:ext>
            </a:extLst>
          </p:cNvPr>
          <p:cNvSpPr>
            <a:spLocks noGrp="1"/>
          </p:cNvSpPr>
          <p:nvPr>
            <p:ph type="title"/>
          </p:nvPr>
        </p:nvSpPr>
        <p:spPr/>
        <p:txBody>
          <a:bodyPr>
            <a:normAutofit/>
          </a:bodyPr>
          <a:lstStyle/>
          <a:p>
            <a:r>
              <a:rPr lang="en-US" sz="1800" b="1" dirty="0"/>
              <a:t>b. Microsoft’s Cloud : Azure</a:t>
            </a:r>
          </a:p>
        </p:txBody>
      </p:sp>
      <p:pic>
        <p:nvPicPr>
          <p:cNvPr id="4" name="Content Placeholder 3">
            <a:extLst>
              <a:ext uri="{FF2B5EF4-FFF2-40B4-BE49-F238E27FC236}">
                <a16:creationId xmlns:a16="http://schemas.microsoft.com/office/drawing/2014/main" id="{8E65ABE9-9F17-402F-9C5C-68FCDC441675}"/>
              </a:ext>
            </a:extLst>
          </p:cNvPr>
          <p:cNvPicPr>
            <a:picLocks noGrp="1" noChangeAspect="1"/>
          </p:cNvPicPr>
          <p:nvPr>
            <p:ph idx="1"/>
          </p:nvPr>
        </p:nvPicPr>
        <p:blipFill>
          <a:blip r:embed="rId2"/>
          <a:stretch>
            <a:fillRect/>
          </a:stretch>
        </p:blipFill>
        <p:spPr>
          <a:xfrm>
            <a:off x="4995863" y="1827011"/>
            <a:ext cx="6510337" cy="3310341"/>
          </a:xfrm>
          <a:prstGeom prst="rect">
            <a:avLst/>
          </a:prstGeom>
        </p:spPr>
      </p:pic>
      <p:sp>
        <p:nvSpPr>
          <p:cNvPr id="5" name="Text Placeholder 4">
            <a:extLst>
              <a:ext uri="{FF2B5EF4-FFF2-40B4-BE49-F238E27FC236}">
                <a16:creationId xmlns:a16="http://schemas.microsoft.com/office/drawing/2014/main" id="{87448B33-35CA-481A-ACD0-D21F120E65B7}"/>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It is basically based on IAAS and PAAS.</a:t>
            </a:r>
          </a:p>
          <a:p>
            <a:pPr marL="285750" indent="-285750">
              <a:buFont typeface="Arial" panose="020B0604020202020204" pitchFamily="34" charset="0"/>
              <a:buChar char="•"/>
            </a:pPr>
            <a:r>
              <a:rPr lang="en-US" dirty="0"/>
              <a:t>It mainly contains following:</a:t>
            </a:r>
          </a:p>
          <a:p>
            <a:pPr marL="342900" indent="-342900">
              <a:buAutoNum type="arabicPeriod"/>
            </a:pPr>
            <a:r>
              <a:rPr lang="en-US" dirty="0"/>
              <a:t>Compute</a:t>
            </a:r>
          </a:p>
          <a:p>
            <a:pPr marL="342900" indent="-342900">
              <a:buAutoNum type="arabicPeriod"/>
            </a:pPr>
            <a:r>
              <a:rPr lang="en-US" dirty="0"/>
              <a:t>Data Storage/ Processing</a:t>
            </a:r>
          </a:p>
          <a:p>
            <a:pPr marL="342900" indent="-342900">
              <a:buAutoNum type="arabicPeriod"/>
            </a:pPr>
            <a:r>
              <a:rPr lang="en-US" dirty="0"/>
              <a:t>Integration</a:t>
            </a:r>
          </a:p>
          <a:p>
            <a:pPr marL="342900" indent="-342900">
              <a:buAutoNum type="arabicPeriod"/>
            </a:pPr>
            <a:r>
              <a:rPr lang="en-US" dirty="0"/>
              <a:t>Networking</a:t>
            </a:r>
          </a:p>
          <a:p>
            <a:pPr marL="342900" indent="-342900">
              <a:buAutoNum type="arabicPeriod"/>
            </a:pPr>
            <a:r>
              <a:rPr lang="en-US" dirty="0"/>
              <a:t>Management</a:t>
            </a:r>
          </a:p>
          <a:p>
            <a:pPr marL="342900" indent="-342900">
              <a:buAutoNum type="arabicPeriod"/>
            </a:pPr>
            <a:r>
              <a:rPr lang="en-US" dirty="0"/>
              <a:t>Identity</a:t>
            </a:r>
          </a:p>
        </p:txBody>
      </p:sp>
    </p:spTree>
    <p:extLst>
      <p:ext uri="{BB962C8B-B14F-4D97-AF65-F5344CB8AC3E}">
        <p14:creationId xmlns:p14="http://schemas.microsoft.com/office/powerpoint/2010/main" val="40016247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39E8C-DAAC-4148-B922-DB26C5C4BD7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7B4966B-E531-4DA5-92E1-BC028E2910A5}"/>
              </a:ext>
            </a:extLst>
          </p:cNvPr>
          <p:cNvPicPr>
            <a:picLocks noGrp="1" noChangeAspect="1"/>
          </p:cNvPicPr>
          <p:nvPr>
            <p:ph idx="1"/>
          </p:nvPr>
        </p:nvPicPr>
        <p:blipFill>
          <a:blip r:embed="rId2"/>
          <a:stretch>
            <a:fillRect/>
          </a:stretch>
        </p:blipFill>
        <p:spPr>
          <a:xfrm>
            <a:off x="4995863" y="1834861"/>
            <a:ext cx="6510337" cy="3294640"/>
          </a:xfrm>
          <a:prstGeom prst="rect">
            <a:avLst/>
          </a:prstGeom>
        </p:spPr>
      </p:pic>
      <p:sp>
        <p:nvSpPr>
          <p:cNvPr id="6" name="Text Placeholder 5">
            <a:extLst>
              <a:ext uri="{FF2B5EF4-FFF2-40B4-BE49-F238E27FC236}">
                <a16:creationId xmlns:a16="http://schemas.microsoft.com/office/drawing/2014/main" id="{15E63C7B-30AF-43AD-AF46-D693C2FB978C}"/>
              </a:ext>
            </a:extLst>
          </p:cNvPr>
          <p:cNvSpPr>
            <a:spLocks noGrp="1"/>
          </p:cNvSpPr>
          <p:nvPr>
            <p:ph type="body" sz="half" idx="2"/>
          </p:nvPr>
        </p:nvSpPr>
        <p:spPr/>
        <p:txBody>
          <a:bodyPr/>
          <a:lstStyle/>
          <a:p>
            <a:r>
              <a:rPr lang="en-US" dirty="0"/>
              <a:t>2. Creating a Microservice Solution</a:t>
            </a:r>
          </a:p>
        </p:txBody>
      </p:sp>
    </p:spTree>
    <p:extLst>
      <p:ext uri="{BB962C8B-B14F-4D97-AF65-F5344CB8AC3E}">
        <p14:creationId xmlns:p14="http://schemas.microsoft.com/office/powerpoint/2010/main" val="30953574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83A0-886D-461D-80CD-DA775EF1D176}"/>
              </a:ext>
            </a:extLst>
          </p:cNvPr>
          <p:cNvSpPr>
            <a:spLocks noGrp="1"/>
          </p:cNvSpPr>
          <p:nvPr>
            <p:ph type="title"/>
          </p:nvPr>
        </p:nvSpPr>
        <p:spPr/>
        <p:txBody>
          <a:bodyPr>
            <a:normAutofit fontScale="90000"/>
          </a:bodyPr>
          <a:lstStyle/>
          <a:p>
            <a:r>
              <a:rPr lang="en-US" b="1" dirty="0"/>
              <a:t>10. Using identity and Security in Azure: </a:t>
            </a:r>
            <a:br>
              <a:rPr lang="en-US" b="1" dirty="0"/>
            </a:br>
            <a:r>
              <a:rPr lang="en-US" sz="2000" b="1" dirty="0"/>
              <a:t>a. Understanding Identity and Security</a:t>
            </a:r>
          </a:p>
        </p:txBody>
      </p:sp>
      <p:pic>
        <p:nvPicPr>
          <p:cNvPr id="4" name="Content Placeholder 3">
            <a:extLst>
              <a:ext uri="{FF2B5EF4-FFF2-40B4-BE49-F238E27FC236}">
                <a16:creationId xmlns:a16="http://schemas.microsoft.com/office/drawing/2014/main" id="{44D74254-B7CA-4B7A-B843-003EEC940711}"/>
              </a:ext>
            </a:extLst>
          </p:cNvPr>
          <p:cNvPicPr>
            <a:picLocks noGrp="1" noChangeAspect="1"/>
          </p:cNvPicPr>
          <p:nvPr>
            <p:ph idx="1"/>
          </p:nvPr>
        </p:nvPicPr>
        <p:blipFill>
          <a:blip r:embed="rId2"/>
          <a:stretch>
            <a:fillRect/>
          </a:stretch>
        </p:blipFill>
        <p:spPr>
          <a:xfrm>
            <a:off x="4995863" y="1832229"/>
            <a:ext cx="6510337" cy="3299904"/>
          </a:xfrm>
          <a:prstGeom prst="rect">
            <a:avLst/>
          </a:prstGeom>
        </p:spPr>
      </p:pic>
      <p:sp>
        <p:nvSpPr>
          <p:cNvPr id="6" name="Text Placeholder 5">
            <a:extLst>
              <a:ext uri="{FF2B5EF4-FFF2-40B4-BE49-F238E27FC236}">
                <a16:creationId xmlns:a16="http://schemas.microsoft.com/office/drawing/2014/main" id="{FB82EDF8-EF4A-44D2-A569-0C57AC319A1C}"/>
              </a:ext>
            </a:extLst>
          </p:cNvPr>
          <p:cNvSpPr>
            <a:spLocks noGrp="1"/>
          </p:cNvSpPr>
          <p:nvPr>
            <p:ph type="body" sz="half" idx="2"/>
          </p:nvPr>
        </p:nvSpPr>
        <p:spPr/>
        <p:txBody>
          <a:bodyPr/>
          <a:lstStyle/>
          <a:p>
            <a:pPr marL="285750" indent="-285750">
              <a:buFont typeface="Arial" panose="020B0604020202020204" pitchFamily="34" charset="0"/>
              <a:buChar char="•"/>
            </a:pPr>
            <a:r>
              <a:rPr lang="en-US" b="1" dirty="0"/>
              <a:t>Azure Active Directory</a:t>
            </a:r>
            <a:r>
              <a:rPr lang="en-US" dirty="0"/>
              <a:t> (</a:t>
            </a:r>
            <a:r>
              <a:rPr lang="en-US" b="1" dirty="0"/>
              <a:t>Azure AD</a:t>
            </a:r>
            <a:r>
              <a:rPr lang="en-US" dirty="0"/>
              <a:t>) is Microsoft's cloud-based identity and access management service, which helps your employees sign in and access resources in: External resources, such as Microsoft Office 365, the </a:t>
            </a:r>
            <a:r>
              <a:rPr lang="en-US" b="1" dirty="0"/>
              <a:t>Azure</a:t>
            </a:r>
            <a:r>
              <a:rPr lang="en-US" dirty="0"/>
              <a:t> portal, and thousands of other SaaS applications.</a:t>
            </a:r>
          </a:p>
        </p:txBody>
      </p:sp>
    </p:spTree>
    <p:extLst>
      <p:ext uri="{BB962C8B-B14F-4D97-AF65-F5344CB8AC3E}">
        <p14:creationId xmlns:p14="http://schemas.microsoft.com/office/powerpoint/2010/main" val="35872484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BC33E2-2595-46C7-AFA2-356C0755973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D3897B2-2AE4-40AB-8D84-73079F71C62A}"/>
              </a:ext>
            </a:extLst>
          </p:cNvPr>
          <p:cNvPicPr>
            <a:picLocks noGrp="1" noChangeAspect="1"/>
          </p:cNvPicPr>
          <p:nvPr>
            <p:ph idx="1"/>
          </p:nvPr>
        </p:nvPicPr>
        <p:blipFill>
          <a:blip r:embed="rId2"/>
          <a:stretch>
            <a:fillRect/>
          </a:stretch>
        </p:blipFill>
        <p:spPr>
          <a:xfrm>
            <a:off x="4995863" y="1827011"/>
            <a:ext cx="6510337" cy="3310341"/>
          </a:xfrm>
          <a:prstGeom prst="rect">
            <a:avLst/>
          </a:prstGeom>
        </p:spPr>
      </p:pic>
      <p:sp>
        <p:nvSpPr>
          <p:cNvPr id="6" name="Text Placeholder 5">
            <a:extLst>
              <a:ext uri="{FF2B5EF4-FFF2-40B4-BE49-F238E27FC236}">
                <a16:creationId xmlns:a16="http://schemas.microsoft.com/office/drawing/2014/main" id="{4B5A4084-1F60-46F0-8B80-556B86F6713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To provide </a:t>
            </a:r>
            <a:r>
              <a:rPr lang="en-US" b="1" dirty="0"/>
              <a:t>identity services</a:t>
            </a:r>
            <a:r>
              <a:rPr lang="en-US" dirty="0"/>
              <a:t> to applications and VMs in the cloud, </a:t>
            </a:r>
            <a:r>
              <a:rPr lang="en-US" b="1" dirty="0"/>
              <a:t>Azure AD</a:t>
            </a:r>
            <a:r>
              <a:rPr lang="en-US" dirty="0"/>
              <a:t> DS is fully compatible with a traditional </a:t>
            </a:r>
            <a:r>
              <a:rPr lang="en-US" b="1" dirty="0"/>
              <a:t>AD</a:t>
            </a:r>
            <a:r>
              <a:rPr lang="en-US" dirty="0"/>
              <a:t> DS environment for operations such as domain-join, secure LDAP (LDAPS), Group Policy and DNS management, and LDAP bind and read support.</a:t>
            </a:r>
          </a:p>
        </p:txBody>
      </p:sp>
    </p:spTree>
    <p:extLst>
      <p:ext uri="{BB962C8B-B14F-4D97-AF65-F5344CB8AC3E}">
        <p14:creationId xmlns:p14="http://schemas.microsoft.com/office/powerpoint/2010/main" val="3643623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A2E4BE-9147-4EBA-81BC-6913B9849A9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2C275B9-0737-41CD-948A-D7647298D4EA}"/>
              </a:ext>
            </a:extLst>
          </p:cNvPr>
          <p:cNvPicPr>
            <a:picLocks noGrp="1" noChangeAspect="1"/>
          </p:cNvPicPr>
          <p:nvPr>
            <p:ph idx="1"/>
          </p:nvPr>
        </p:nvPicPr>
        <p:blipFill>
          <a:blip r:embed="rId2"/>
          <a:stretch>
            <a:fillRect/>
          </a:stretch>
        </p:blipFill>
        <p:spPr>
          <a:xfrm>
            <a:off x="4995863" y="1836162"/>
            <a:ext cx="6510337" cy="3292039"/>
          </a:xfrm>
          <a:prstGeom prst="rect">
            <a:avLst/>
          </a:prstGeom>
        </p:spPr>
      </p:pic>
      <p:sp>
        <p:nvSpPr>
          <p:cNvPr id="6" name="Text Placeholder 5">
            <a:extLst>
              <a:ext uri="{FF2B5EF4-FFF2-40B4-BE49-F238E27FC236}">
                <a16:creationId xmlns:a16="http://schemas.microsoft.com/office/drawing/2014/main" id="{1BC0439F-11E7-4FDB-99EF-9D14274F5A35}"/>
              </a:ext>
            </a:extLst>
          </p:cNvPr>
          <p:cNvSpPr>
            <a:spLocks noGrp="1"/>
          </p:cNvSpPr>
          <p:nvPr>
            <p:ph type="body" sz="half" idx="2"/>
          </p:nvPr>
        </p:nvSpPr>
        <p:spPr/>
        <p:txBody>
          <a:bodyPr>
            <a:normAutofit lnSpcReduction="10000"/>
          </a:bodyPr>
          <a:lstStyle/>
          <a:p>
            <a:pPr marL="342900" indent="-342900">
              <a:buFont typeface="+mj-lt"/>
              <a:buAutoNum type="arabicPeriod"/>
            </a:pPr>
            <a:r>
              <a:rPr lang="en-US" dirty="0"/>
              <a:t>Managed Identities – </a:t>
            </a:r>
            <a:r>
              <a:rPr lang="en-US" b="1" dirty="0"/>
              <a:t>Managed identities</a:t>
            </a:r>
            <a:r>
              <a:rPr lang="en-US" dirty="0"/>
              <a:t> for </a:t>
            </a:r>
            <a:r>
              <a:rPr lang="en-US" b="1" dirty="0"/>
              <a:t>Azure</a:t>
            </a:r>
            <a:r>
              <a:rPr lang="en-US" dirty="0"/>
              <a:t> resources is a feature of </a:t>
            </a:r>
            <a:r>
              <a:rPr lang="en-US" b="1" dirty="0"/>
              <a:t>Azure</a:t>
            </a:r>
            <a:r>
              <a:rPr lang="en-US" dirty="0"/>
              <a:t> Active Directory.</a:t>
            </a:r>
          </a:p>
          <a:p>
            <a:pPr marL="342900" indent="-342900">
              <a:buFont typeface="+mj-lt"/>
              <a:buAutoNum type="arabicPeriod"/>
            </a:pPr>
            <a:r>
              <a:rPr lang="en-US" dirty="0"/>
              <a:t>Application Registrations – </a:t>
            </a:r>
            <a:r>
              <a:rPr lang="en-US" b="1" dirty="0"/>
              <a:t>Registering</a:t>
            </a:r>
            <a:r>
              <a:rPr lang="en-US" dirty="0"/>
              <a:t> the </a:t>
            </a:r>
            <a:r>
              <a:rPr lang="en-US" b="1" dirty="0"/>
              <a:t>application</a:t>
            </a:r>
            <a:r>
              <a:rPr lang="en-US" dirty="0"/>
              <a:t> means that your developers can use </a:t>
            </a:r>
            <a:r>
              <a:rPr lang="en-US" b="1" dirty="0"/>
              <a:t>Azure</a:t>
            </a:r>
            <a:r>
              <a:rPr lang="en-US" dirty="0"/>
              <a:t> AD to authenticate users and request access to user resources.</a:t>
            </a:r>
          </a:p>
          <a:p>
            <a:pPr marL="342900" indent="-342900">
              <a:buFont typeface="+mj-lt"/>
              <a:buAutoNum type="arabicPeriod"/>
            </a:pPr>
            <a:r>
              <a:rPr lang="en-US" dirty="0"/>
              <a:t>Enterprise Application – Enterprise apps are apps that are deployed and used within your organization and you can manage single sign-on settings for them by azure portal.</a:t>
            </a:r>
          </a:p>
        </p:txBody>
      </p:sp>
    </p:spTree>
    <p:extLst>
      <p:ext uri="{BB962C8B-B14F-4D97-AF65-F5344CB8AC3E}">
        <p14:creationId xmlns:p14="http://schemas.microsoft.com/office/powerpoint/2010/main" val="1976724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047E7-D828-41E1-BEEB-93C79E2BA6BA}"/>
              </a:ext>
            </a:extLst>
          </p:cNvPr>
          <p:cNvSpPr>
            <a:spLocks noGrp="1"/>
          </p:cNvSpPr>
          <p:nvPr>
            <p:ph type="title"/>
          </p:nvPr>
        </p:nvSpPr>
        <p:spPr/>
        <p:txBody>
          <a:bodyPr>
            <a:normAutofit/>
          </a:bodyPr>
          <a:lstStyle/>
          <a:p>
            <a:r>
              <a:rPr lang="en-US" sz="1800" b="1" dirty="0"/>
              <a:t>b. Data Protection and Monitoring</a:t>
            </a:r>
          </a:p>
        </p:txBody>
      </p:sp>
      <p:pic>
        <p:nvPicPr>
          <p:cNvPr id="4" name="Content Placeholder 3">
            <a:extLst>
              <a:ext uri="{FF2B5EF4-FFF2-40B4-BE49-F238E27FC236}">
                <a16:creationId xmlns:a16="http://schemas.microsoft.com/office/drawing/2014/main" id="{4962516C-9DF4-40A5-B881-342F7817792A}"/>
              </a:ext>
            </a:extLst>
          </p:cNvPr>
          <p:cNvPicPr>
            <a:picLocks noGrp="1" noChangeAspect="1"/>
          </p:cNvPicPr>
          <p:nvPr>
            <p:ph idx="1"/>
          </p:nvPr>
        </p:nvPicPr>
        <p:blipFill>
          <a:blip r:embed="rId2"/>
          <a:stretch>
            <a:fillRect/>
          </a:stretch>
        </p:blipFill>
        <p:spPr>
          <a:xfrm>
            <a:off x="4995863" y="1820360"/>
            <a:ext cx="6510337" cy="3323643"/>
          </a:xfrm>
          <a:prstGeom prst="rect">
            <a:avLst/>
          </a:prstGeom>
        </p:spPr>
      </p:pic>
      <p:sp>
        <p:nvSpPr>
          <p:cNvPr id="5" name="Text Placeholder 4">
            <a:extLst>
              <a:ext uri="{FF2B5EF4-FFF2-40B4-BE49-F238E27FC236}">
                <a16:creationId xmlns:a16="http://schemas.microsoft.com/office/drawing/2014/main" id="{C7216F72-E486-40B3-8A46-259D623053D8}"/>
              </a:ext>
            </a:extLst>
          </p:cNvPr>
          <p:cNvSpPr>
            <a:spLocks noGrp="1"/>
          </p:cNvSpPr>
          <p:nvPr>
            <p:ph type="body" sz="half" idx="2"/>
          </p:nvPr>
        </p:nvSpPr>
        <p:spPr/>
        <p:txBody>
          <a:bodyPr>
            <a:normAutofit fontScale="92500" lnSpcReduction="10000"/>
          </a:bodyPr>
          <a:lstStyle/>
          <a:p>
            <a:pPr marL="342900" indent="-342900">
              <a:buAutoNum type="arabicPeriod"/>
            </a:pPr>
            <a:r>
              <a:rPr lang="en-US" dirty="0"/>
              <a:t>Information Protection – Control and help secure email, documents, and sensitive data inside and outside your company walls. </a:t>
            </a:r>
          </a:p>
          <a:p>
            <a:pPr marL="342900" indent="-342900">
              <a:buAutoNum type="arabicPeriod"/>
            </a:pPr>
            <a:r>
              <a:rPr lang="en-US" dirty="0"/>
              <a:t>Key vault – Use Azure Key Vault to encrypt keys and small secrets like passwords that use keys stored in hardware security modules (HSMs)</a:t>
            </a:r>
          </a:p>
          <a:p>
            <a:pPr marL="342900" indent="-342900">
              <a:buAutoNum type="arabicPeriod"/>
            </a:pPr>
            <a:r>
              <a:rPr lang="en-US" dirty="0"/>
              <a:t>Hardware Security Module – The Microsoft Azure Dedicated Hardware Security Module (HSM) service provides cryptographic key storage in Azure and meets the most stringent customer security and compliance requirements. </a:t>
            </a:r>
          </a:p>
        </p:txBody>
      </p:sp>
    </p:spTree>
    <p:extLst>
      <p:ext uri="{BB962C8B-B14F-4D97-AF65-F5344CB8AC3E}">
        <p14:creationId xmlns:p14="http://schemas.microsoft.com/office/powerpoint/2010/main" val="312893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6598EB-FB6C-4617-8149-23C7C102097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78F791C-074F-4F1A-B1D7-605398EC6FD1}"/>
              </a:ext>
            </a:extLst>
          </p:cNvPr>
          <p:cNvPicPr>
            <a:picLocks noGrp="1" noChangeAspect="1"/>
          </p:cNvPicPr>
          <p:nvPr>
            <p:ph idx="1"/>
          </p:nvPr>
        </p:nvPicPr>
        <p:blipFill>
          <a:blip r:embed="rId2"/>
          <a:stretch>
            <a:fillRect/>
          </a:stretch>
        </p:blipFill>
        <p:spPr>
          <a:xfrm>
            <a:off x="4995863" y="1830933"/>
            <a:ext cx="6510337" cy="3302497"/>
          </a:xfrm>
          <a:prstGeom prst="rect">
            <a:avLst/>
          </a:prstGeom>
        </p:spPr>
      </p:pic>
      <p:sp>
        <p:nvSpPr>
          <p:cNvPr id="6" name="Text Placeholder 5">
            <a:extLst>
              <a:ext uri="{FF2B5EF4-FFF2-40B4-BE49-F238E27FC236}">
                <a16:creationId xmlns:a16="http://schemas.microsoft.com/office/drawing/2014/main" id="{917724F4-30CA-4E4C-973D-146465519F9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Azure Security Center – Turn on </a:t>
            </a:r>
            <a:r>
              <a:rPr lang="en-US" b="1" dirty="0"/>
              <a:t>Azure Security Center</a:t>
            </a:r>
            <a:r>
              <a:rPr lang="en-US" dirty="0"/>
              <a:t> to gain unmatched hybrid cloud security management and threat protection for your workloads.</a:t>
            </a:r>
          </a:p>
        </p:txBody>
      </p:sp>
    </p:spTree>
    <p:extLst>
      <p:ext uri="{BB962C8B-B14F-4D97-AF65-F5344CB8AC3E}">
        <p14:creationId xmlns:p14="http://schemas.microsoft.com/office/powerpoint/2010/main" val="8378344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DD8E-4303-4CCB-B317-B1F4BA60E609}"/>
              </a:ext>
            </a:extLst>
          </p:cNvPr>
          <p:cNvSpPr>
            <a:spLocks noGrp="1"/>
          </p:cNvSpPr>
          <p:nvPr>
            <p:ph type="title"/>
          </p:nvPr>
        </p:nvSpPr>
        <p:spPr/>
        <p:txBody>
          <a:bodyPr>
            <a:normAutofit/>
          </a:bodyPr>
          <a:lstStyle/>
          <a:p>
            <a:r>
              <a:rPr lang="en-US" sz="1800" b="1" dirty="0"/>
              <a:t>c. Reviewing Identity and Security Examples</a:t>
            </a:r>
          </a:p>
        </p:txBody>
      </p:sp>
      <p:pic>
        <p:nvPicPr>
          <p:cNvPr id="4" name="Content Placeholder 3">
            <a:extLst>
              <a:ext uri="{FF2B5EF4-FFF2-40B4-BE49-F238E27FC236}">
                <a16:creationId xmlns:a16="http://schemas.microsoft.com/office/drawing/2014/main" id="{3888C1FE-DF05-4A51-ACED-CB7D217A7E3F}"/>
              </a:ext>
            </a:extLst>
          </p:cNvPr>
          <p:cNvPicPr>
            <a:picLocks noGrp="1" noChangeAspect="1"/>
          </p:cNvPicPr>
          <p:nvPr>
            <p:ph idx="1"/>
          </p:nvPr>
        </p:nvPicPr>
        <p:blipFill>
          <a:blip r:embed="rId2"/>
          <a:stretch>
            <a:fillRect/>
          </a:stretch>
        </p:blipFill>
        <p:spPr>
          <a:xfrm>
            <a:off x="4995863" y="1832229"/>
            <a:ext cx="6510337" cy="3299904"/>
          </a:xfrm>
          <a:prstGeom prst="rect">
            <a:avLst/>
          </a:prstGeom>
        </p:spPr>
      </p:pic>
      <p:sp>
        <p:nvSpPr>
          <p:cNvPr id="5" name="Text Placeholder 4">
            <a:extLst>
              <a:ext uri="{FF2B5EF4-FFF2-40B4-BE49-F238E27FC236}">
                <a16:creationId xmlns:a16="http://schemas.microsoft.com/office/drawing/2014/main" id="{F64E4D2C-BF79-4E89-8833-6FF44625BA55}"/>
              </a:ext>
            </a:extLst>
          </p:cNvPr>
          <p:cNvSpPr>
            <a:spLocks noGrp="1"/>
          </p:cNvSpPr>
          <p:nvPr>
            <p:ph type="body" sz="half" idx="2"/>
          </p:nvPr>
        </p:nvSpPr>
        <p:spPr/>
        <p:txBody>
          <a:bodyPr/>
          <a:lstStyle/>
          <a:p>
            <a:r>
              <a:rPr lang="en-US" dirty="0"/>
              <a:t>1. Secure Application Secrets</a:t>
            </a:r>
          </a:p>
        </p:txBody>
      </p:sp>
    </p:spTree>
    <p:extLst>
      <p:ext uri="{BB962C8B-B14F-4D97-AF65-F5344CB8AC3E}">
        <p14:creationId xmlns:p14="http://schemas.microsoft.com/office/powerpoint/2010/main" val="1252297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933681-9D4B-4A42-845C-6FB550EB78D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FE1C586-4A55-4122-B558-3C8AE7000C83}"/>
              </a:ext>
            </a:extLst>
          </p:cNvPr>
          <p:cNvPicPr>
            <a:picLocks noGrp="1" noChangeAspect="1"/>
          </p:cNvPicPr>
          <p:nvPr>
            <p:ph idx="1"/>
          </p:nvPr>
        </p:nvPicPr>
        <p:blipFill>
          <a:blip r:embed="rId2"/>
          <a:stretch>
            <a:fillRect/>
          </a:stretch>
        </p:blipFill>
        <p:spPr>
          <a:xfrm>
            <a:off x="4995863" y="1832193"/>
            <a:ext cx="6510337" cy="3299976"/>
          </a:xfrm>
          <a:prstGeom prst="rect">
            <a:avLst/>
          </a:prstGeom>
        </p:spPr>
      </p:pic>
      <p:sp>
        <p:nvSpPr>
          <p:cNvPr id="6" name="Text Placeholder 5">
            <a:extLst>
              <a:ext uri="{FF2B5EF4-FFF2-40B4-BE49-F238E27FC236}">
                <a16:creationId xmlns:a16="http://schemas.microsoft.com/office/drawing/2014/main" id="{5A7BBC0E-0EA0-41BF-9287-DA3E68D8C48A}"/>
              </a:ext>
            </a:extLst>
          </p:cNvPr>
          <p:cNvSpPr>
            <a:spLocks noGrp="1"/>
          </p:cNvSpPr>
          <p:nvPr>
            <p:ph type="body" sz="half" idx="2"/>
          </p:nvPr>
        </p:nvSpPr>
        <p:spPr/>
        <p:txBody>
          <a:bodyPr/>
          <a:lstStyle/>
          <a:p>
            <a:r>
              <a:rPr lang="en-US" dirty="0"/>
              <a:t>2. Web Application Identity.</a:t>
            </a:r>
          </a:p>
        </p:txBody>
      </p:sp>
    </p:spTree>
    <p:extLst>
      <p:ext uri="{BB962C8B-B14F-4D97-AF65-F5344CB8AC3E}">
        <p14:creationId xmlns:p14="http://schemas.microsoft.com/office/powerpoint/2010/main" val="38044230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5B75-B4FD-41D2-B7C4-9E18540075ED}"/>
              </a:ext>
            </a:extLst>
          </p:cNvPr>
          <p:cNvSpPr>
            <a:spLocks noGrp="1"/>
          </p:cNvSpPr>
          <p:nvPr>
            <p:ph type="title"/>
          </p:nvPr>
        </p:nvSpPr>
        <p:spPr/>
        <p:txBody>
          <a:bodyPr>
            <a:normAutofit/>
          </a:bodyPr>
          <a:lstStyle/>
          <a:p>
            <a:r>
              <a:rPr lang="en-US" b="1" dirty="0"/>
              <a:t>11. Considering other Azure Services</a:t>
            </a:r>
          </a:p>
        </p:txBody>
      </p:sp>
      <p:pic>
        <p:nvPicPr>
          <p:cNvPr id="4" name="Content Placeholder 3">
            <a:extLst>
              <a:ext uri="{FF2B5EF4-FFF2-40B4-BE49-F238E27FC236}">
                <a16:creationId xmlns:a16="http://schemas.microsoft.com/office/drawing/2014/main" id="{922CEDDD-E9C1-4403-8880-83ACECE4FC82}"/>
              </a:ext>
            </a:extLst>
          </p:cNvPr>
          <p:cNvPicPr>
            <a:picLocks noGrp="1" noChangeAspect="1"/>
          </p:cNvPicPr>
          <p:nvPr>
            <p:ph idx="1"/>
          </p:nvPr>
        </p:nvPicPr>
        <p:blipFill>
          <a:blip r:embed="rId2"/>
          <a:stretch>
            <a:fillRect/>
          </a:stretch>
        </p:blipFill>
        <p:spPr>
          <a:xfrm>
            <a:off x="4995863" y="1670541"/>
            <a:ext cx="6510337" cy="3623281"/>
          </a:xfrm>
          <a:prstGeom prst="rect">
            <a:avLst/>
          </a:prstGeom>
        </p:spPr>
      </p:pic>
      <p:sp>
        <p:nvSpPr>
          <p:cNvPr id="5" name="Text Placeholder 4">
            <a:extLst>
              <a:ext uri="{FF2B5EF4-FFF2-40B4-BE49-F238E27FC236}">
                <a16:creationId xmlns:a16="http://schemas.microsoft.com/office/drawing/2014/main" id="{B78C6155-B040-4E2F-A404-F2BF6E88BDA2}"/>
              </a:ext>
            </a:extLst>
          </p:cNvPr>
          <p:cNvSpPr>
            <a:spLocks noGrp="1"/>
          </p:cNvSpPr>
          <p:nvPr>
            <p:ph type="body" sz="half" idx="2"/>
          </p:nvPr>
        </p:nvSpPr>
        <p:spPr/>
        <p:txBody>
          <a:bodyPr>
            <a:normAutofit fontScale="85000" lnSpcReduction="20000"/>
          </a:bodyPr>
          <a:lstStyle/>
          <a:p>
            <a:pPr marL="342900" indent="-342900">
              <a:buAutoNum type="arabicPeriod"/>
            </a:pPr>
            <a:r>
              <a:rPr lang="en-US" dirty="0"/>
              <a:t>Media Services – </a:t>
            </a:r>
            <a:r>
              <a:rPr lang="en-US" b="1" dirty="0"/>
              <a:t>Azure Media Services</a:t>
            </a:r>
            <a:r>
              <a:rPr lang="en-US" dirty="0"/>
              <a:t> is a platform that is being built on the sidelines of cloud computing.</a:t>
            </a:r>
          </a:p>
          <a:p>
            <a:pPr marL="342900" indent="-342900">
              <a:buAutoNum type="arabicPeriod"/>
            </a:pPr>
            <a:r>
              <a:rPr lang="en-US" dirty="0"/>
              <a:t>Mobile Services – Build engaging cross-platform and native apps for iOS, Android, Windows or Mac with </a:t>
            </a:r>
            <a:r>
              <a:rPr lang="en-US" b="1" dirty="0"/>
              <a:t>Azure's Mobile</a:t>
            </a:r>
            <a:r>
              <a:rPr lang="en-US" dirty="0"/>
              <a:t> App </a:t>
            </a:r>
            <a:r>
              <a:rPr lang="en-US" b="1" dirty="0"/>
              <a:t>Service</a:t>
            </a:r>
            <a:r>
              <a:rPr lang="en-US" dirty="0"/>
              <a:t>.</a:t>
            </a:r>
          </a:p>
          <a:p>
            <a:pPr marL="342900" indent="-342900">
              <a:buAutoNum type="arabicPeriod"/>
            </a:pPr>
            <a:r>
              <a:rPr lang="en-US" dirty="0"/>
              <a:t>IoT – The </a:t>
            </a:r>
            <a:r>
              <a:rPr lang="en-US" b="1" dirty="0"/>
              <a:t>Azure</a:t>
            </a:r>
            <a:r>
              <a:rPr lang="en-US" dirty="0"/>
              <a:t> Internet of Things (</a:t>
            </a:r>
            <a:r>
              <a:rPr lang="en-US" b="1" dirty="0"/>
              <a:t>IoT</a:t>
            </a:r>
            <a:r>
              <a:rPr lang="en-US" dirty="0"/>
              <a:t>) is a collection of Microsoft-managed cloud services that connect, monitor, and control billions of </a:t>
            </a:r>
            <a:r>
              <a:rPr lang="en-US" b="1" dirty="0"/>
              <a:t>IoT</a:t>
            </a:r>
            <a:r>
              <a:rPr lang="en-US" dirty="0"/>
              <a:t> assets.</a:t>
            </a:r>
          </a:p>
          <a:p>
            <a:pPr marL="342900" indent="-342900">
              <a:buAutoNum type="arabicPeriod"/>
            </a:pPr>
            <a:r>
              <a:rPr lang="en-US" dirty="0"/>
              <a:t>Mixed Reality – Mixed reality is a blend of the physical world and digital world. In mixed reality, digital information is represented by holograms—objects made of light and sound—that appear in the space around you.</a:t>
            </a:r>
          </a:p>
        </p:txBody>
      </p:sp>
    </p:spTree>
    <p:extLst>
      <p:ext uri="{BB962C8B-B14F-4D97-AF65-F5344CB8AC3E}">
        <p14:creationId xmlns:p14="http://schemas.microsoft.com/office/powerpoint/2010/main" val="11507303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584D81-32F7-4736-AE1D-C6FC7829EDF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BB3A49D-FC16-4F63-A007-AE7CABFFC667}"/>
              </a:ext>
            </a:extLst>
          </p:cNvPr>
          <p:cNvPicPr>
            <a:picLocks noGrp="1" noChangeAspect="1"/>
          </p:cNvPicPr>
          <p:nvPr>
            <p:ph idx="1"/>
          </p:nvPr>
        </p:nvPicPr>
        <p:blipFill>
          <a:blip r:embed="rId2"/>
          <a:stretch>
            <a:fillRect/>
          </a:stretch>
        </p:blipFill>
        <p:spPr>
          <a:xfrm>
            <a:off x="4995863" y="1855913"/>
            <a:ext cx="6510337" cy="3252537"/>
          </a:xfrm>
          <a:prstGeom prst="rect">
            <a:avLst/>
          </a:prstGeom>
        </p:spPr>
      </p:pic>
      <p:sp>
        <p:nvSpPr>
          <p:cNvPr id="6" name="Text Placeholder 5">
            <a:extLst>
              <a:ext uri="{FF2B5EF4-FFF2-40B4-BE49-F238E27FC236}">
                <a16:creationId xmlns:a16="http://schemas.microsoft.com/office/drawing/2014/main" id="{5F50DDB2-B7EB-400D-A208-F7D536AF094D}"/>
              </a:ext>
            </a:extLst>
          </p:cNvPr>
          <p:cNvSpPr>
            <a:spLocks noGrp="1"/>
          </p:cNvSpPr>
          <p:nvPr>
            <p:ph type="body" sz="half" idx="2"/>
          </p:nvPr>
        </p:nvSpPr>
        <p:spPr/>
        <p:txBody>
          <a:bodyPr>
            <a:normAutofit lnSpcReduction="10000"/>
          </a:bodyPr>
          <a:lstStyle/>
          <a:p>
            <a:pPr marL="342900" indent="-342900">
              <a:buAutoNum type="arabicPeriod"/>
            </a:pPr>
            <a:r>
              <a:rPr lang="en-US" dirty="0"/>
              <a:t>Blockchain – </a:t>
            </a:r>
            <a:r>
              <a:rPr lang="en-US" b="1" dirty="0"/>
              <a:t>Azure Blockchain</a:t>
            </a:r>
            <a:r>
              <a:rPr lang="en-US" dirty="0"/>
              <a:t> Service is a fully managed ledger service that enables users the ability to grow and operate </a:t>
            </a:r>
            <a:r>
              <a:rPr lang="en-US" b="1" dirty="0"/>
              <a:t>blockchain</a:t>
            </a:r>
            <a:r>
              <a:rPr lang="en-US" dirty="0"/>
              <a:t> networks at scale in </a:t>
            </a:r>
            <a:r>
              <a:rPr lang="en-US" b="1" dirty="0"/>
              <a:t>Azure</a:t>
            </a:r>
            <a:r>
              <a:rPr lang="en-US" dirty="0"/>
              <a:t>.</a:t>
            </a:r>
          </a:p>
          <a:p>
            <a:pPr marL="342900" indent="-342900">
              <a:buAutoNum type="arabicPeriod"/>
            </a:pPr>
            <a:r>
              <a:rPr lang="en-US" dirty="0"/>
              <a:t>Bot Services – Integrate </a:t>
            </a:r>
            <a:r>
              <a:rPr lang="en-US" b="1" dirty="0"/>
              <a:t>Azure Bot Service</a:t>
            </a:r>
            <a:r>
              <a:rPr lang="en-US" dirty="0"/>
              <a:t> across multiple communication channels to reach more customers, more often. </a:t>
            </a:r>
          </a:p>
          <a:p>
            <a:pPr marL="342900" indent="-342900">
              <a:buAutoNum type="arabicPeriod"/>
            </a:pPr>
            <a:r>
              <a:rPr lang="en-US" dirty="0"/>
              <a:t>Search – </a:t>
            </a:r>
            <a:r>
              <a:rPr lang="en-US" b="1" dirty="0"/>
              <a:t>Azure</a:t>
            </a:r>
            <a:r>
              <a:rPr lang="en-US" dirty="0"/>
              <a:t> Cognitive </a:t>
            </a:r>
            <a:r>
              <a:rPr lang="en-US" b="1" dirty="0"/>
              <a:t>Search</a:t>
            </a:r>
            <a:r>
              <a:rPr lang="en-US" dirty="0"/>
              <a:t> is the only cloud </a:t>
            </a:r>
            <a:r>
              <a:rPr lang="en-US" b="1" dirty="0"/>
              <a:t>search</a:t>
            </a:r>
            <a:r>
              <a:rPr lang="en-US" dirty="0"/>
              <a:t> service with built-in AI capabilities that enrich all types of information to easily.</a:t>
            </a:r>
          </a:p>
        </p:txBody>
      </p:sp>
    </p:spTree>
    <p:extLst>
      <p:ext uri="{BB962C8B-B14F-4D97-AF65-F5344CB8AC3E}">
        <p14:creationId xmlns:p14="http://schemas.microsoft.com/office/powerpoint/2010/main" val="265922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C14ACF-21DA-497D-8163-DF3699124CD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B660469-2705-4D39-B1D0-B3A01821B2AB}"/>
              </a:ext>
            </a:extLst>
          </p:cNvPr>
          <p:cNvPicPr>
            <a:picLocks noGrp="1" noChangeAspect="1"/>
          </p:cNvPicPr>
          <p:nvPr>
            <p:ph idx="1"/>
          </p:nvPr>
        </p:nvPicPr>
        <p:blipFill>
          <a:blip r:embed="rId2"/>
          <a:stretch>
            <a:fillRect/>
          </a:stretch>
        </p:blipFill>
        <p:spPr>
          <a:xfrm>
            <a:off x="4995863" y="1761179"/>
            <a:ext cx="6510337" cy="3442004"/>
          </a:xfrm>
          <a:prstGeom prst="rect">
            <a:avLst/>
          </a:prstGeom>
        </p:spPr>
      </p:pic>
      <p:sp>
        <p:nvSpPr>
          <p:cNvPr id="5" name="Text Placeholder 4">
            <a:extLst>
              <a:ext uri="{FF2B5EF4-FFF2-40B4-BE49-F238E27FC236}">
                <a16:creationId xmlns:a16="http://schemas.microsoft.com/office/drawing/2014/main" id="{E2C521AC-0C39-415C-9980-9598A6710752}"/>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There are plethora of services present in Microsoft Azure.</a:t>
            </a:r>
          </a:p>
        </p:txBody>
      </p:sp>
    </p:spTree>
    <p:extLst>
      <p:ext uri="{BB962C8B-B14F-4D97-AF65-F5344CB8AC3E}">
        <p14:creationId xmlns:p14="http://schemas.microsoft.com/office/powerpoint/2010/main" val="762266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6334DA-3BFC-452E-9FBD-E78EC6965FD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83EC80E-7AD5-47D4-A066-361AE453D61D}"/>
              </a:ext>
            </a:extLst>
          </p:cNvPr>
          <p:cNvPicPr>
            <a:picLocks noGrp="1" noChangeAspect="1"/>
          </p:cNvPicPr>
          <p:nvPr>
            <p:ph idx="1"/>
          </p:nvPr>
        </p:nvPicPr>
        <p:blipFill>
          <a:blip r:embed="rId2"/>
          <a:stretch>
            <a:fillRect/>
          </a:stretch>
        </p:blipFill>
        <p:spPr>
          <a:xfrm>
            <a:off x="4995863" y="1826877"/>
            <a:ext cx="6510337" cy="3310609"/>
          </a:xfrm>
          <a:prstGeom prst="rect">
            <a:avLst/>
          </a:prstGeom>
        </p:spPr>
      </p:pic>
      <p:sp>
        <p:nvSpPr>
          <p:cNvPr id="6" name="Text Placeholder 5">
            <a:extLst>
              <a:ext uri="{FF2B5EF4-FFF2-40B4-BE49-F238E27FC236}">
                <a16:creationId xmlns:a16="http://schemas.microsoft.com/office/drawing/2014/main" id="{117A927A-0B42-4855-8186-43D88FE1AFC2}"/>
              </a:ext>
            </a:extLst>
          </p:cNvPr>
          <p:cNvSpPr>
            <a:spLocks noGrp="1"/>
          </p:cNvSpPr>
          <p:nvPr>
            <p:ph type="body" sz="half" idx="2"/>
          </p:nvPr>
        </p:nvSpPr>
        <p:spPr/>
        <p:txBody>
          <a:bodyPr/>
          <a:lstStyle/>
          <a:p>
            <a:r>
              <a:rPr lang="en-US" dirty="0"/>
              <a:t>If you want to explore more about Azure, visit the given links:</a:t>
            </a:r>
          </a:p>
          <a:p>
            <a:r>
              <a:rPr lang="en-US" b="1" dirty="0"/>
              <a:t>Azure Blog – </a:t>
            </a:r>
            <a:r>
              <a:rPr lang="en-US" dirty="0">
                <a:hlinkClick r:id="rId3"/>
              </a:rPr>
              <a:t>https://azure.Microsoft.com/blog/</a:t>
            </a:r>
            <a:endParaRPr lang="en-US" dirty="0"/>
          </a:p>
          <a:p>
            <a:endParaRPr lang="en-US" dirty="0"/>
          </a:p>
          <a:p>
            <a:r>
              <a:rPr lang="en-US" b="1" dirty="0"/>
              <a:t>Azure Updates – </a:t>
            </a:r>
          </a:p>
          <a:p>
            <a:r>
              <a:rPr lang="en-US" dirty="0">
                <a:hlinkClick r:id="rId4"/>
              </a:rPr>
              <a:t>https://azure.Microsoft.com/updates</a:t>
            </a:r>
            <a:r>
              <a:rPr lang="en-US" dirty="0"/>
              <a:t> </a:t>
            </a:r>
          </a:p>
        </p:txBody>
      </p:sp>
    </p:spTree>
    <p:extLst>
      <p:ext uri="{BB962C8B-B14F-4D97-AF65-F5344CB8AC3E}">
        <p14:creationId xmlns:p14="http://schemas.microsoft.com/office/powerpoint/2010/main" val="1069309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F1157-5C2D-4C0F-82F7-55DD890F1573}"/>
              </a:ext>
            </a:extLst>
          </p:cNvPr>
          <p:cNvSpPr>
            <a:spLocks noGrp="1"/>
          </p:cNvSpPr>
          <p:nvPr>
            <p:ph type="title"/>
          </p:nvPr>
        </p:nvSpPr>
        <p:spPr>
          <a:xfrm>
            <a:off x="685799" y="1524000"/>
            <a:ext cx="10733567" cy="3877340"/>
          </a:xfrm>
        </p:spPr>
        <p:txBody>
          <a:bodyPr>
            <a:normAutofit/>
          </a:bodyPr>
          <a:lstStyle/>
          <a:p>
            <a:r>
              <a:rPr lang="en-US" sz="8800" dirty="0"/>
              <a:t>Thank You!!</a:t>
            </a:r>
          </a:p>
        </p:txBody>
      </p:sp>
    </p:spTree>
    <p:extLst>
      <p:ext uri="{BB962C8B-B14F-4D97-AF65-F5344CB8AC3E}">
        <p14:creationId xmlns:p14="http://schemas.microsoft.com/office/powerpoint/2010/main" val="145949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34A8-B644-44DB-B7C9-06867427CB3B}"/>
              </a:ext>
            </a:extLst>
          </p:cNvPr>
          <p:cNvSpPr>
            <a:spLocks noGrp="1"/>
          </p:cNvSpPr>
          <p:nvPr>
            <p:ph type="title"/>
          </p:nvPr>
        </p:nvSpPr>
        <p:spPr/>
        <p:txBody>
          <a:bodyPr>
            <a:normAutofit/>
          </a:bodyPr>
          <a:lstStyle/>
          <a:p>
            <a:r>
              <a:rPr lang="en-US" sz="1800" b="1" dirty="0"/>
              <a:t>c. Understanding Azure</a:t>
            </a:r>
          </a:p>
        </p:txBody>
      </p:sp>
      <p:pic>
        <p:nvPicPr>
          <p:cNvPr id="4" name="Content Placeholder 3">
            <a:extLst>
              <a:ext uri="{FF2B5EF4-FFF2-40B4-BE49-F238E27FC236}">
                <a16:creationId xmlns:a16="http://schemas.microsoft.com/office/drawing/2014/main" id="{6FEAA331-95A5-44BA-A7B8-49A2A155F376}"/>
              </a:ext>
            </a:extLst>
          </p:cNvPr>
          <p:cNvPicPr>
            <a:picLocks noGrp="1" noChangeAspect="1"/>
          </p:cNvPicPr>
          <p:nvPr>
            <p:ph idx="1"/>
          </p:nvPr>
        </p:nvPicPr>
        <p:blipFill>
          <a:blip r:embed="rId2"/>
          <a:stretch>
            <a:fillRect/>
          </a:stretch>
        </p:blipFill>
        <p:spPr>
          <a:xfrm>
            <a:off x="4995863" y="1673754"/>
            <a:ext cx="6510337" cy="3616854"/>
          </a:xfrm>
          <a:prstGeom prst="rect">
            <a:avLst/>
          </a:prstGeom>
        </p:spPr>
      </p:pic>
      <p:sp>
        <p:nvSpPr>
          <p:cNvPr id="5" name="Text Placeholder 4">
            <a:extLst>
              <a:ext uri="{FF2B5EF4-FFF2-40B4-BE49-F238E27FC236}">
                <a16:creationId xmlns:a16="http://schemas.microsoft.com/office/drawing/2014/main" id="{21E6B7F0-5687-40EB-8760-8390D981E5F6}"/>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Services from previous slides have been organized in a group, to know how they relate to each other.</a:t>
            </a:r>
          </a:p>
        </p:txBody>
      </p:sp>
    </p:spTree>
    <p:extLst>
      <p:ext uri="{BB962C8B-B14F-4D97-AF65-F5344CB8AC3E}">
        <p14:creationId xmlns:p14="http://schemas.microsoft.com/office/powerpoint/2010/main" val="75984963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0</TotalTime>
  <Words>2256</Words>
  <Application>Microsoft Office PowerPoint</Application>
  <PresentationFormat>Widescreen</PresentationFormat>
  <Paragraphs>281</Paragraphs>
  <Slides>81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81</vt:i4>
      </vt:variant>
    </vt:vector>
  </HeadingPairs>
  <TitlesOfParts>
    <vt:vector size="84" baseType="lpstr">
      <vt:lpstr>Arial</vt:lpstr>
      <vt:lpstr>Century Gothic</vt:lpstr>
      <vt:lpstr>Vapor Trail</vt:lpstr>
      <vt:lpstr>Microsoft Azure: The Big Picture </vt:lpstr>
      <vt:lpstr>1. Course Overview</vt:lpstr>
      <vt:lpstr>2. Understanding Microsoft Azure:  A. Understanding Cloud Computing</vt:lpstr>
      <vt:lpstr>PowerPoint Presentation</vt:lpstr>
      <vt:lpstr>PowerPoint Presentation</vt:lpstr>
      <vt:lpstr>PowerPoint Presentation</vt:lpstr>
      <vt:lpstr>b. Microsoft’s Cloud : Azure</vt:lpstr>
      <vt:lpstr>PowerPoint Presentation</vt:lpstr>
      <vt:lpstr>c. Understanding Azure</vt:lpstr>
      <vt:lpstr>3. Running Code in Azure: Compute: a. Running code: Compute</vt:lpstr>
      <vt:lpstr>PowerPoint Presentation</vt:lpstr>
      <vt:lpstr>PowerPoint Presentation</vt:lpstr>
      <vt:lpstr>PowerPoint Presentation</vt:lpstr>
      <vt:lpstr>b. Containers, Serverless and more</vt:lpstr>
      <vt:lpstr>PowerPoint Presentation</vt:lpstr>
      <vt:lpstr>PowerPoint Presentation</vt:lpstr>
      <vt:lpstr>PowerPoint Presentation</vt:lpstr>
      <vt:lpstr>c. Reviewing Compute Examples</vt:lpstr>
      <vt:lpstr>PowerPoint Presentation</vt:lpstr>
      <vt:lpstr>PowerPoint Presentation</vt:lpstr>
      <vt:lpstr>4. Storing and Processing data in Azure:  a. Understanding data Storages in Azure</vt:lpstr>
      <vt:lpstr>PowerPoint Presentation</vt:lpstr>
      <vt:lpstr>b. Exploring data storage options</vt:lpstr>
      <vt:lpstr>PowerPoint Presentation</vt:lpstr>
      <vt:lpstr>PowerPoint Presentation</vt:lpstr>
      <vt:lpstr>PowerPoint Presentation</vt:lpstr>
      <vt:lpstr>PowerPoint Presentation</vt:lpstr>
      <vt:lpstr>c. Processing Data in Azure</vt:lpstr>
      <vt:lpstr>d. Reviewing Data Storage and Processing</vt:lpstr>
      <vt:lpstr>PowerPoint Presentation</vt:lpstr>
      <vt:lpstr>PowerPoint Presentation</vt:lpstr>
      <vt:lpstr>5. Analyzing Data in Azure:  a. Analyzing Data</vt:lpstr>
      <vt:lpstr>PowerPoint Presentation</vt:lpstr>
      <vt:lpstr>PowerPoint Presentation</vt:lpstr>
      <vt:lpstr>PowerPoint Presentation</vt:lpstr>
      <vt:lpstr>b. Machine Learning and Visualization</vt:lpstr>
      <vt:lpstr>PowerPoint Presentation</vt:lpstr>
      <vt:lpstr>PowerPoint Presentation</vt:lpstr>
      <vt:lpstr>c. Reviewing Data Analytics Examples</vt:lpstr>
      <vt:lpstr>PowerPoint Presentation</vt:lpstr>
      <vt:lpstr>6. Integrating Applications in Azure:  a. understanding integration in Azure</vt:lpstr>
      <vt:lpstr>PowerPoint Presentation</vt:lpstr>
      <vt:lpstr>b. Messaging and Workflow</vt:lpstr>
      <vt:lpstr>PowerPoint Presentation</vt:lpstr>
      <vt:lpstr>PowerPoint Presentation</vt:lpstr>
      <vt:lpstr>c. Reviewing Integration Examples</vt:lpstr>
      <vt:lpstr>PowerPoint Presentation</vt:lpstr>
      <vt:lpstr>7. Networking In Azure:  a. Understanding Azure Networking</vt:lpstr>
      <vt:lpstr>b. Exploring Azure network Service</vt:lpstr>
      <vt:lpstr>PowerPoint Presentation</vt:lpstr>
      <vt:lpstr>PowerPoint Presentation</vt:lpstr>
      <vt:lpstr>c. Reviewing Network Examples</vt:lpstr>
      <vt:lpstr>PowerPoint Presentation</vt:lpstr>
      <vt:lpstr>8. Managing and monitoring Azure resources:  a. Understanding Azure management</vt:lpstr>
      <vt:lpstr>PowerPoint Presentation</vt:lpstr>
      <vt:lpstr>PowerPoint Presentation</vt:lpstr>
      <vt:lpstr>b. Management Tools</vt:lpstr>
      <vt:lpstr>PowerPoint Presentation</vt:lpstr>
      <vt:lpstr>c. Reviewing Management Examples </vt:lpstr>
      <vt:lpstr>PowerPoint Presentation</vt:lpstr>
      <vt:lpstr>9. Developing for Azure:  a. Understanding Azure Development</vt:lpstr>
      <vt:lpstr>PowerPoint Presentation</vt:lpstr>
      <vt:lpstr>PowerPoint Presentation</vt:lpstr>
      <vt:lpstr>PowerPoint Presentation</vt:lpstr>
      <vt:lpstr>b. Working with Containers and Dockers</vt:lpstr>
      <vt:lpstr>PowerPoint Presentation</vt:lpstr>
      <vt:lpstr>PowerPoint Presentation</vt:lpstr>
      <vt:lpstr>PowerPoint Presentation</vt:lpstr>
      <vt:lpstr>c. Reviewing Development Examples</vt:lpstr>
      <vt:lpstr>PowerPoint Presentation</vt:lpstr>
      <vt:lpstr>10. Using identity and Security in Azure:  a. Understanding Identity and Security</vt:lpstr>
      <vt:lpstr>PowerPoint Presentation</vt:lpstr>
      <vt:lpstr>PowerPoint Presentation</vt:lpstr>
      <vt:lpstr>b. Data Protection and Monitoring</vt:lpstr>
      <vt:lpstr>PowerPoint Presentation</vt:lpstr>
      <vt:lpstr>c. Reviewing Identity and Security Examples</vt:lpstr>
      <vt:lpstr>PowerPoint Presentation</vt:lpstr>
      <vt:lpstr>11. Considering other Azure Services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The Big Picture </dc:title>
  <dc:creator>Chavan Divya</dc:creator>
  <cp:lastModifiedBy>Divya Chavan</cp:lastModifiedBy>
  <cp:revision>102</cp:revision>
  <dcterms:created xsi:type="dcterms:W3CDTF">2019-12-09T06:28:56Z</dcterms:created>
  <dcterms:modified xsi:type="dcterms:W3CDTF">2019-12-19T08:43:07Z</dcterms:modified>
</cp:coreProperties>
</file>